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2"/>
  </p:notesMasterIdLst>
  <p:sldIdLst>
    <p:sldId id="290" r:id="rId5"/>
    <p:sldId id="304" r:id="rId6"/>
    <p:sldId id="296" r:id="rId7"/>
    <p:sldId id="283" r:id="rId8"/>
    <p:sldId id="301" r:id="rId9"/>
    <p:sldId id="302"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utline" id="{6F2F2AAA-EB4F-4ECF-8104-8DC8A549CAF8}">
          <p14:sldIdLst/>
        </p14:section>
        <p14:section name="Education overview presentation - intro" id="{7DC5379C-07EE-4FA6-9EA1-B2091648575D}">
          <p14:sldIdLst>
            <p14:sldId id="290"/>
            <p14:sldId id="304"/>
            <p14:sldId id="296"/>
            <p14:sldId id="283"/>
          </p14:sldIdLst>
        </p14:section>
        <p14:section name="Better learning outcomes" id="{8EA5DDE7-41D2-4883-9365-268919878F12}">
          <p14:sldIdLst>
            <p14:sldId id="301"/>
            <p14:sldId id="302"/>
          </p14:sldIdLst>
        </p14:section>
        <p14:section name="Transform classroom time" id="{B2DCACD2-BEA5-4855-8CF8-79E1A5B78745}">
          <p14:sldIdLst>
            <p14:sldId id="275"/>
          </p14:sldIdLst>
        </p14:section>
        <p14:section name="Affordable, easy to manage technology" id="{32BB9316-2259-44CF-B882-5D76346FB6A0}">
          <p14:sldIdLst/>
        </p14:section>
        <p14:section name="Closing" id="{FB27F144-88D4-4E0F-A5B3-3E56F9DCBC9B}">
          <p14:sldIdLst/>
        </p14:section>
        <p14:section name="Appendix" id="{F34A1AB6-D60B-40FB-BD45-8ABD83A39B0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le Luikart" initials="KL" lastIdx="46" clrIdx="0">
    <p:extLst>
      <p:ext uri="{19B8F6BF-5375-455C-9EA6-DF929625EA0E}">
        <p15:presenceInfo xmlns:p15="http://schemas.microsoft.com/office/powerpoint/2012/main" userId="S::Kyle@2a.consulting::cc0bb450-253e-469e-832b-61acd4564af8" providerId="AD"/>
      </p:ext>
    </p:extLst>
  </p:cmAuthor>
  <p:cmAuthor id="2" name="Corinna Calhoun" initials="CC" lastIdx="14" clrIdx="1">
    <p:extLst>
      <p:ext uri="{19B8F6BF-5375-455C-9EA6-DF929625EA0E}">
        <p15:presenceInfo xmlns:p15="http://schemas.microsoft.com/office/powerpoint/2012/main" userId="S::ccalhoun@microsoft.com::fdb70ec3-8884-4c80-b597-5d09188a3f3d" providerId="AD"/>
      </p:ext>
    </p:extLst>
  </p:cmAuthor>
  <p:cmAuthor id="3" name="Craig Ashley" initials="CA" lastIdx="22" clrIdx="2">
    <p:extLst>
      <p:ext uri="{19B8F6BF-5375-455C-9EA6-DF929625EA0E}">
        <p15:presenceInfo xmlns:p15="http://schemas.microsoft.com/office/powerpoint/2012/main" userId="S::craigash@microsoft.com::7d76afc8-42d1-4325-b0c5-75623adefed4" providerId="AD"/>
      </p:ext>
    </p:extLst>
  </p:cmAuthor>
  <p:cmAuthor id="4" name="Sam Reich" initials="SR" lastIdx="13" clrIdx="3">
    <p:extLst>
      <p:ext uri="{19B8F6BF-5375-455C-9EA6-DF929625EA0E}">
        <p15:presenceInfo xmlns:p15="http://schemas.microsoft.com/office/powerpoint/2012/main" userId="S::samre@microsoft.com::d0794972-b7e2-4e44-827f-a5a3ff258f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8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87" autoAdjust="0"/>
    <p:restoredTop sz="96475" autoAdjust="0"/>
  </p:normalViewPr>
  <p:slideViewPr>
    <p:cSldViewPr snapToGrid="0">
      <p:cViewPr varScale="1">
        <p:scale>
          <a:sx n="118" d="100"/>
          <a:sy n="118" d="100"/>
        </p:scale>
        <p:origin x="84" y="102"/>
      </p:cViewPr>
      <p:guideLst>
        <p:guide orient="horz" pos="2160"/>
        <p:guide pos="3840"/>
      </p:guideLst>
    </p:cSldViewPr>
  </p:slideViewPr>
  <p:notesTextViewPr>
    <p:cViewPr>
      <p:scale>
        <a:sx n="1" d="1"/>
        <a:sy n="1" d="1"/>
      </p:scale>
      <p:origin x="0" y="0"/>
    </p:cViewPr>
  </p:notesTextViewPr>
  <p:sorterViewPr>
    <p:cViewPr>
      <p:scale>
        <a:sx n="170" d="100"/>
        <a:sy n="170" d="100"/>
      </p:scale>
      <p:origin x="0" y="-31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ory Michetti" userId="cc7168fe-942d-4a13-9e26-8992e12a75d8" providerId="ADAL" clId="{317AF48A-8B5C-45F2-8B30-71152CF29C37}"/>
    <pc:docChg chg="modSld">
      <pc:chgData name="Gregory Michetti" userId="cc7168fe-942d-4a13-9e26-8992e12a75d8" providerId="ADAL" clId="{317AF48A-8B5C-45F2-8B30-71152CF29C37}" dt="2022-03-10T19:28:18.982" v="4" actId="20577"/>
      <pc:docMkLst>
        <pc:docMk/>
      </pc:docMkLst>
      <pc:sldChg chg="modSp mod">
        <pc:chgData name="Gregory Michetti" userId="cc7168fe-942d-4a13-9e26-8992e12a75d8" providerId="ADAL" clId="{317AF48A-8B5C-45F2-8B30-71152CF29C37}" dt="2022-03-10T19:28:18.982" v="4" actId="20577"/>
        <pc:sldMkLst>
          <pc:docMk/>
          <pc:sldMk cId="3148849946" sldId="290"/>
        </pc:sldMkLst>
        <pc:spChg chg="mod">
          <ac:chgData name="Gregory Michetti" userId="cc7168fe-942d-4a13-9e26-8992e12a75d8" providerId="ADAL" clId="{317AF48A-8B5C-45F2-8B30-71152CF29C37}" dt="2022-03-10T19:28:18.982" v="4" actId="20577"/>
          <ac:spMkLst>
            <pc:docMk/>
            <pc:sldMk cId="3148849946" sldId="290"/>
            <ac:spMk id="8" creationId="{3D6862C8-1B3E-4988-9E19-C8B385AF4C8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ED146-198F-411D-BF6E-AF16F490D623}" type="datetimeFigureOut">
              <a:rPr lang="en-US" smtClean="0"/>
              <a:t>3/10/2022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36C6C-BDED-458C-957D-7BB81A1BAFCB}" type="slidenum">
              <a:rPr lang="en-US" smtClean="0"/>
              <a:t>‹#›</a:t>
            </a:fld>
            <a:endParaRPr lang="en-US"/>
          </a:p>
        </p:txBody>
      </p:sp>
    </p:spTree>
    <p:extLst>
      <p:ext uri="{BB962C8B-B14F-4D97-AF65-F5344CB8AC3E}">
        <p14:creationId xmlns:p14="http://schemas.microsoft.com/office/powerpoint/2010/main" val="1508840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780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36C6C-BDED-458C-957D-7BB81A1BAFCB}" type="slidenum">
              <a:rPr lang="en-US" smtClean="0"/>
              <a:t>2</a:t>
            </a:fld>
            <a:endParaRPr lang="en-US"/>
          </a:p>
        </p:txBody>
      </p:sp>
    </p:spTree>
    <p:extLst>
      <p:ext uri="{BB962C8B-B14F-4D97-AF65-F5344CB8AC3E}">
        <p14:creationId xmlns:p14="http://schemas.microsoft.com/office/powerpoint/2010/main" val="120587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36C6C-BDED-458C-957D-7BB81A1BAFCB}" type="slidenum">
              <a:rPr lang="en-US" smtClean="0"/>
              <a:t>3</a:t>
            </a:fld>
            <a:endParaRPr lang="en-US"/>
          </a:p>
        </p:txBody>
      </p:sp>
    </p:spTree>
    <p:extLst>
      <p:ext uri="{BB962C8B-B14F-4D97-AF65-F5344CB8AC3E}">
        <p14:creationId xmlns:p14="http://schemas.microsoft.com/office/powerpoint/2010/main" val="2799923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36C6C-BDED-458C-957D-7BB81A1BA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972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cs typeface="Segoe UI"/>
              </a:rPr>
              <a:t>We know teachers spend significant time and energy trying to reach each of these students and create inclusive environments where </a:t>
            </a:r>
            <a:r>
              <a:rPr lang="en-US" sz="1200" dirty="0"/>
              <a:t>every student can succeed. Not only do they drive curriculum in core areas like reading, writing and math, they often shoulder the responsibility of ensuring all their students feel safe, secure, have equitable access to learning. </a:t>
            </a:r>
            <a:r>
              <a:rPr lang="en-US" sz="1200" dirty="0">
                <a:cs typeface="Segoe UI"/>
              </a:rPr>
              <a:t>Universal design for learning is a flexible framework that enables teachers to approach meeting these diverse needs in a new way. It drives teachers to collaborate with their students in turn driving classroom collaboration. It gives learners multiple ways of acquiring knowledge, taps into learners' interests, and motivates them to assess themselves, driving them to demonstrate what they know. Teachers become facilitators in a learning journey that is student led. </a:t>
            </a:r>
            <a:r>
              <a:rPr lang="en-US" sz="1200" dirty="0"/>
              <a:t>We know through research that learner motivation and actual learning increase when learners have a stake and are treated as co-creators in the learning process.</a:t>
            </a:r>
            <a:r>
              <a:rPr lang="en-US" sz="800" dirty="0"/>
              <a:t>3</a:t>
            </a:r>
            <a:r>
              <a:rPr lang="en-US" sz="1200" dirty="0"/>
              <a:t> </a:t>
            </a:r>
          </a:p>
          <a:p>
            <a:pPr marL="0" indent="0">
              <a:buNone/>
            </a:pPr>
            <a:endParaRPr lang="en-US" sz="1200" dirty="0"/>
          </a:p>
          <a:p>
            <a:pPr marL="0" indent="-457200">
              <a:spcBef>
                <a:spcPts val="0"/>
              </a:spcBef>
              <a:buNone/>
            </a:pPr>
            <a:r>
              <a:rPr lang="en-US" sz="1200" dirty="0"/>
              <a:t>Meeting the needs of today’s diverse learners and helping them build life skills has never been more important. </a:t>
            </a:r>
            <a:r>
              <a:rPr lang="en-US" sz="1200" dirty="0">
                <a:cs typeface="Segoe UI"/>
              </a:rPr>
              <a:t>In a world where </a:t>
            </a:r>
            <a:r>
              <a:rPr lang="en-US" sz="1200" dirty="0">
                <a:latin typeface="Segoe UI Light" panose="020B0502040204020203" pitchFamily="34" charset="0"/>
                <a:cs typeface="Segoe UI Light" panose="020B0502040204020203" pitchFamily="34" charset="0"/>
              </a:rPr>
              <a:t>30%-40% of future jobs will require explicit social and emotional skills</a:t>
            </a:r>
            <a:r>
              <a:rPr lang="en-US" sz="600" dirty="0">
                <a:latin typeface="Segoe UI Light" panose="020B0502040204020203" pitchFamily="34" charset="0"/>
                <a:cs typeface="Segoe UI Light" panose="020B0502040204020203" pitchFamily="34" charset="0"/>
              </a:rPr>
              <a:t>4 </a:t>
            </a:r>
            <a:r>
              <a:rPr lang="en-US" sz="1200" dirty="0">
                <a:latin typeface="Segoe UI Light" panose="020B0502040204020203" pitchFamily="34" charset="0"/>
                <a:cs typeface="Segoe UI Light" panose="020B0502040204020203" pitchFamily="34" charset="0"/>
              </a:rPr>
              <a:t>in addition to core knowledge, the role of the educator is critical in helping students build 21</a:t>
            </a:r>
            <a:r>
              <a:rPr lang="en-US" sz="1200" baseline="30000" dirty="0">
                <a:latin typeface="Segoe UI Light" panose="020B0502040204020203" pitchFamily="34" charset="0"/>
                <a:cs typeface="Segoe UI Light" panose="020B0502040204020203" pitchFamily="34" charset="0"/>
              </a:rPr>
              <a:t>st</a:t>
            </a:r>
            <a:r>
              <a:rPr lang="en-US" sz="1200" dirty="0">
                <a:latin typeface="Segoe UI Light" panose="020B0502040204020203" pitchFamily="34" charset="0"/>
                <a:cs typeface="Segoe UI Light" panose="020B0502040204020203" pitchFamily="34" charset="0"/>
              </a:rPr>
              <a:t> century skills. </a:t>
            </a:r>
            <a:r>
              <a:rPr lang="en-US" sz="1200" dirty="0"/>
              <a:t>However, student-centered learning content and approaches </a:t>
            </a:r>
            <a:r>
              <a:rPr lang="en-US" sz="1200" dirty="0">
                <a:highlight>
                  <a:srgbClr val="FFFFFF"/>
                </a:highlight>
              </a:rPr>
              <a:t>are in high demand and low supply.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36C6C-BDED-458C-957D-7BB81A1BA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26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 Microsoft is delivering end-to-end solutions that provide inspiration and access to STEM education for all students. With affordable and free, products, programs, curriculum and support we enable educators with the tools they need to bring STEM to life and promote future ready skills.</a:t>
            </a:r>
          </a:p>
          <a:p>
            <a:r>
              <a:rPr lang="en-US" sz="1200" kern="1200" dirty="0">
                <a:solidFill>
                  <a:schemeClr val="tx1"/>
                </a:solidFill>
                <a:latin typeface="+mn-lt"/>
                <a:ea typeface="+mn-ea"/>
                <a:cs typeface="+mn-cs"/>
              </a:rPr>
              <a:t>Provide educators with tools and training: Microsoft supports educators with professional development they need to gain confidence in teaching STEM content and with a STEM approach. Face to face PD and collaboration with teachers that connect industry to educators in the classroom is vitally important to building long lasting relationships. Platforms like the Microsoft Educator Center, provide an online option that supports educators with the materials and support they need whenever and wherever to help them execute successfully in the classroom. </a:t>
            </a:r>
          </a:p>
          <a:p>
            <a:r>
              <a:rPr lang="en-US" sz="1200" kern="1200" dirty="0">
                <a:solidFill>
                  <a:schemeClr val="tx1"/>
                </a:solidFill>
                <a:latin typeface="+mn-lt"/>
                <a:ea typeface="+mn-ea"/>
                <a:cs typeface="+mn-cs"/>
              </a:rPr>
              <a:t>Partnerships: Microsoft Education partners with leading edge, innovative companies in the STEM space like Kano, </a:t>
            </a:r>
            <a:r>
              <a:rPr lang="en-US" sz="1200" kern="1200" dirty="0" err="1">
                <a:solidFill>
                  <a:schemeClr val="tx1"/>
                </a:solidFill>
                <a:latin typeface="+mn-lt"/>
                <a:ea typeface="+mn-ea"/>
                <a:cs typeface="+mn-cs"/>
              </a:rPr>
              <a:t>microbit</a:t>
            </a:r>
            <a:r>
              <a:rPr lang="en-US" sz="1200" kern="1200" dirty="0">
                <a:solidFill>
                  <a:schemeClr val="tx1"/>
                </a:solidFill>
                <a:latin typeface="+mn-lt"/>
                <a:ea typeface="+mn-ea"/>
                <a:cs typeface="+mn-cs"/>
              </a:rPr>
              <a:t> and NASA, enabling us to bring a broader set of tools to educators to help ignite the classroom.</a:t>
            </a:r>
          </a:p>
          <a:p>
            <a:endParaRPr lang="en-US" dirty="0"/>
          </a:p>
        </p:txBody>
      </p:sp>
      <p:sp>
        <p:nvSpPr>
          <p:cNvPr id="4" name="Slide Number Placeholder 3"/>
          <p:cNvSpPr>
            <a:spLocks noGrp="1"/>
          </p:cNvSpPr>
          <p:nvPr>
            <p:ph type="sldNum" sz="quarter" idx="5"/>
          </p:nvPr>
        </p:nvSpPr>
        <p:spPr/>
        <p:txBody>
          <a:bodyPr/>
          <a:lstStyle/>
          <a:p>
            <a:fld id="{29536C6C-BDED-458C-957D-7BB81A1BAFCB}" type="slidenum">
              <a:rPr lang="en-US" smtClean="0"/>
              <a:t>6</a:t>
            </a:fld>
            <a:endParaRPr lang="en-US"/>
          </a:p>
        </p:txBody>
      </p:sp>
    </p:spTree>
    <p:extLst>
      <p:ext uri="{BB962C8B-B14F-4D97-AF65-F5344CB8AC3E}">
        <p14:creationId xmlns:p14="http://schemas.microsoft.com/office/powerpoint/2010/main" val="1880138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DBDB3D-3624-9049-9864-E87E96AB15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426" b="10426"/>
          <a:stretch/>
        </p:blipFill>
        <p:spPr>
          <a:xfrm>
            <a:off x="0" y="609"/>
            <a:ext cx="12192000" cy="6856781"/>
          </a:xfrm>
          <a:prstGeom prst="rect">
            <a:avLst/>
          </a:prstGeom>
        </p:spPr>
      </p:pic>
      <p:sp>
        <p:nvSpPr>
          <p:cNvPr id="2" name="Rectangle 1">
            <a:extLst>
              <a:ext uri="{FF2B5EF4-FFF2-40B4-BE49-F238E27FC236}">
                <a16:creationId xmlns:a16="http://schemas.microsoft.com/office/drawing/2014/main" id="{A399F752-A310-A349-846A-B3DD665E897A}"/>
              </a:ext>
            </a:extLst>
          </p:cNvPr>
          <p:cNvSpPr/>
          <p:nvPr userDrawn="1"/>
        </p:nvSpPr>
        <p:spPr bwMode="auto">
          <a:xfrm>
            <a:off x="0" y="0"/>
            <a:ext cx="6550702" cy="6858000"/>
          </a:xfrm>
          <a:prstGeom prst="rect">
            <a:avLst/>
          </a:prstGeom>
          <a:gradFill>
            <a:gsLst>
              <a:gs pos="0">
                <a:srgbClr val="000000">
                  <a:alpha val="55000"/>
                </a:srgbClr>
              </a:gs>
              <a:gs pos="100000">
                <a:srgbClr val="000000">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4400" strike="noStrike" spc="-147" baseline="0">
                <a:solidFill>
                  <a:schemeClr val="bg1"/>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dirty="0"/>
              <a:t>Author name</a:t>
            </a:r>
          </a:p>
          <a:p>
            <a:pPr lvl="0"/>
            <a:r>
              <a:rPr lang="en-US" dirty="0"/>
              <a:t>Date</a:t>
            </a:r>
          </a:p>
        </p:txBody>
      </p:sp>
      <p:pic>
        <p:nvPicPr>
          <p:cNvPr id="7" name="Picture 6">
            <a:extLst>
              <a:ext uri="{FF2B5EF4-FFF2-40B4-BE49-F238E27FC236}">
                <a16:creationId xmlns:a16="http://schemas.microsoft.com/office/drawing/2014/main" id="{0996D596-E036-A14A-8CA0-52350A46DD3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468447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dirty="0"/>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Device layout</a:t>
            </a:r>
          </a:p>
        </p:txBody>
      </p:sp>
    </p:spTree>
    <p:extLst>
      <p:ext uri="{BB962C8B-B14F-4D97-AF65-F5344CB8AC3E}">
        <p14:creationId xmlns:p14="http://schemas.microsoft.com/office/powerpoint/2010/main" val="326697028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146229919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dirty="0"/>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Tree>
    <p:extLst>
      <p:ext uri="{BB962C8B-B14F-4D97-AF65-F5344CB8AC3E}">
        <p14:creationId xmlns:p14="http://schemas.microsoft.com/office/powerpoint/2010/main" val="30636018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232288139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12240299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10774740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17926140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52559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dirty="0"/>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911768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23478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2501252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209319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spTree>
    <p:extLst>
      <p:ext uri="{BB962C8B-B14F-4D97-AF65-F5344CB8AC3E}">
        <p14:creationId xmlns:p14="http://schemas.microsoft.com/office/powerpoint/2010/main" val="39163987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2429814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dirty="0"/>
              <a:t>Subtitle Segoe UI 26pt</a:t>
            </a:r>
          </a:p>
        </p:txBody>
      </p:sp>
    </p:spTree>
    <p:extLst>
      <p:ext uri="{BB962C8B-B14F-4D97-AF65-F5344CB8AC3E}">
        <p14:creationId xmlns:p14="http://schemas.microsoft.com/office/powerpoint/2010/main" val="183402376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0"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730814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dirty="0"/>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Tree>
    <p:extLst>
      <p:ext uri="{BB962C8B-B14F-4D97-AF65-F5344CB8AC3E}">
        <p14:creationId xmlns:p14="http://schemas.microsoft.com/office/powerpoint/2010/main" val="2134970544"/>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dirty="0"/>
              <a:t>Photo layout 2</a:t>
            </a:r>
          </a:p>
        </p:txBody>
      </p:sp>
    </p:spTree>
    <p:extLst>
      <p:ext uri="{BB962C8B-B14F-4D97-AF65-F5344CB8AC3E}">
        <p14:creationId xmlns:p14="http://schemas.microsoft.com/office/powerpoint/2010/main" val="245507497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dirty="0"/>
              <a:t>Click to edit Master title style</a:t>
            </a:r>
          </a:p>
        </p:txBody>
      </p:sp>
      <p:sp>
        <p:nvSpPr>
          <p:cNvPr id="4" name="Text Placeholder 3"/>
          <p:cNvSpPr>
            <a:spLocks noGrp="1"/>
          </p:cNvSpPr>
          <p:nvPr>
            <p:ph type="body" idx="1"/>
          </p:nvPr>
        </p:nvSpPr>
        <p:spPr>
          <a:xfrm>
            <a:off x="437319" y="1866615"/>
            <a:ext cx="11336039" cy="969496"/>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746307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ransition>
    <p:fade/>
  </p:transition>
  <p:txStyles>
    <p:titleStyle>
      <a:lvl1pPr algn="l" defTabSz="914367" rtl="0" eaLnBrk="1" latinLnBrk="0" hangingPunct="1">
        <a:lnSpc>
          <a:spcPct val="90000"/>
        </a:lnSpc>
        <a:spcBef>
          <a:spcPct val="0"/>
        </a:spcBef>
        <a:buNone/>
        <a:defRPr lang="en-US" sz="3200" b="0" i="0" kern="1200" cap="none" spc="0" baseline="0" dirty="0" smtClean="0">
          <a:ln w="3175">
            <a:noFill/>
          </a:ln>
          <a:solidFill>
            <a:srgbClr val="000000"/>
          </a:solidFill>
          <a:effectLst/>
          <a:latin typeface="Segoe UI Light" panose="020B0502040204020203" pitchFamily="34" charset="0"/>
          <a:ea typeface="+mn-ea"/>
          <a:cs typeface="Segoe UI Light" panose="020B0502040204020203"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400" b="0" i="0" kern="1200" spc="0" baseline="0">
          <a:solidFill>
            <a:srgbClr val="000000"/>
          </a:solidFill>
          <a:latin typeface="Segoe UI Semilight" panose="020B0402040204020203" pitchFamily="34" charset="0"/>
          <a:ea typeface="+mn-ea"/>
          <a:cs typeface="Segoe UI Semilight" panose="020B0402040204020203" pitchFamily="34" charset="0"/>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400" b="0" i="0" kern="1200" spc="0" baseline="0">
          <a:solidFill>
            <a:srgbClr val="000000"/>
          </a:solidFill>
          <a:latin typeface="Segoe UI Semilight" panose="020B0402040204020203" pitchFamily="34" charset="0"/>
          <a:ea typeface="+mn-ea"/>
          <a:cs typeface="Segoe UI Semilight" panose="020B0402040204020203" pitchFamily="34" charset="0"/>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400" b="0" i="0" kern="1200" spc="0" baseline="0">
          <a:solidFill>
            <a:srgbClr val="000000"/>
          </a:solidFill>
          <a:latin typeface="Segoe UI Semilight" panose="020B0402040204020203" pitchFamily="34" charset="0"/>
          <a:ea typeface="+mn-ea"/>
          <a:cs typeface="Segoe UI Semilight" panose="020B0402040204020203" pitchFamily="34" charset="0"/>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400" b="0" i="0" kern="1200" spc="0" baseline="0">
          <a:solidFill>
            <a:srgbClr val="000000"/>
          </a:solidFill>
          <a:latin typeface="Segoe UI Semilight" panose="020B0402040204020203" pitchFamily="34" charset="0"/>
          <a:ea typeface="+mn-ea"/>
          <a:cs typeface="Segoe UI Semilight" panose="020B0402040204020203" pitchFamily="34" charset="0"/>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400" b="0" i="0" kern="1200" spc="0" baseline="0">
          <a:solidFill>
            <a:srgbClr val="000000"/>
          </a:solidFill>
          <a:latin typeface="Segoe UI Semilight" panose="020B0402040204020203" pitchFamily="34" charset="0"/>
          <a:ea typeface="+mn-ea"/>
          <a:cs typeface="Segoe UI Semilight" panose="020B04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userDrawn="1">
          <p15:clr>
            <a:srgbClr val="C35EA4"/>
          </p15:clr>
        </p15:guide>
        <p15:guide id="16" pos="288" userDrawn="1">
          <p15:clr>
            <a:srgbClr val="F26B43"/>
          </p15:clr>
        </p15:guide>
        <p15:guide id="17" pos="7392" userDrawn="1">
          <p15:clr>
            <a:srgbClr val="F26B43"/>
          </p15:clr>
        </p15:guide>
        <p15:guide id="25" orient="horz" pos="288" userDrawn="1">
          <p15:clr>
            <a:srgbClr val="F26B43"/>
          </p15:clr>
        </p15:guide>
        <p15:guide id="26"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2.jpg"/><Relationship Id="rId5" Type="http://schemas.openxmlformats.org/officeDocument/2006/relationships/image" Target="../media/image1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www.microsoft.com/en-us/education/intune/default.aspx" TargetMode="External"/><Relationship Id="rId13" Type="http://schemas.openxmlformats.org/officeDocument/2006/relationships/hyperlink" Target="https://www.facebook.com/schoolcloud.ca/" TargetMode="External"/><Relationship Id="rId3" Type="http://schemas.openxmlformats.org/officeDocument/2006/relationships/hyperlink" Target="https://education.microsoft.com/" TargetMode="External"/><Relationship Id="rId7" Type="http://schemas.openxmlformats.org/officeDocument/2006/relationships/hyperlink" Target="http://www.schoolcloud.ca/" TargetMode="External"/><Relationship Id="rId12" Type="http://schemas.openxmlformats.org/officeDocument/2006/relationships/image" Target="../media/image24.jpeg"/><Relationship Id="rId2" Type="http://schemas.openxmlformats.org/officeDocument/2006/relationships/hyperlink" Target="https://www.microsoft.com/en-us/education/products/office" TargetMode="External"/><Relationship Id="rId1" Type="http://schemas.openxmlformats.org/officeDocument/2006/relationships/slideLayout" Target="../slideLayouts/slideLayout7.xml"/><Relationship Id="rId6" Type="http://schemas.openxmlformats.org/officeDocument/2006/relationships/hyperlink" Target="mailto:info@michetti.com" TargetMode="External"/><Relationship Id="rId11" Type="http://schemas.openxmlformats.org/officeDocument/2006/relationships/hyperlink" Target="https://twitter.com/SchoolCloud_AB" TargetMode="External"/><Relationship Id="rId5" Type="http://schemas.openxmlformats.org/officeDocument/2006/relationships/hyperlink" Target="https://www.microsoft.com/en-us/store/locations/find-a-store" TargetMode="External"/><Relationship Id="rId15" Type="http://schemas.openxmlformats.org/officeDocument/2006/relationships/image" Target="../media/image12.jpg"/><Relationship Id="rId10" Type="http://schemas.openxmlformats.org/officeDocument/2006/relationships/image" Target="../media/image23.jpg"/><Relationship Id="rId4" Type="http://schemas.openxmlformats.org/officeDocument/2006/relationships/hyperlink" Target="http://edudownloads.azureedge.net/msdownloads/Learning_Tools_research_study_BSD.pdf" TargetMode="External"/><Relationship Id="rId9" Type="http://schemas.openxmlformats.org/officeDocument/2006/relationships/hyperlink" Target="http://www.michetti.com/" TargetMode="External"/><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B20D92-C3B3-415E-98D3-AF1BBCFF879B}"/>
              </a:ext>
            </a:extLst>
          </p:cNvPr>
          <p:cNvSpPr>
            <a:spLocks noGrp="1"/>
          </p:cNvSpPr>
          <p:nvPr>
            <p:ph type="title"/>
          </p:nvPr>
        </p:nvSpPr>
        <p:spPr>
          <a:xfrm>
            <a:off x="265712" y="1838027"/>
            <a:ext cx="6115838" cy="1793104"/>
          </a:xfrm>
        </p:spPr>
        <p:txBody>
          <a:bodyPr/>
          <a:lstStyle/>
          <a:p>
            <a:r>
              <a:rPr lang="en-US" sz="4000" dirty="0"/>
              <a:t>SchoolCloud</a:t>
            </a:r>
            <a:br>
              <a:rPr lang="en-US" sz="4000" dirty="0"/>
            </a:br>
            <a:r>
              <a:rPr lang="en-US" sz="4000" dirty="0"/>
              <a:t>Student Information System</a:t>
            </a:r>
          </a:p>
        </p:txBody>
      </p:sp>
      <p:sp>
        <p:nvSpPr>
          <p:cNvPr id="8" name="Text Placeholder 7">
            <a:extLst>
              <a:ext uri="{FF2B5EF4-FFF2-40B4-BE49-F238E27FC236}">
                <a16:creationId xmlns:a16="http://schemas.microsoft.com/office/drawing/2014/main" id="{3D6862C8-1B3E-4988-9E19-C8B385AF4C80}"/>
              </a:ext>
            </a:extLst>
          </p:cNvPr>
          <p:cNvSpPr>
            <a:spLocks noGrp="1"/>
          </p:cNvSpPr>
          <p:nvPr>
            <p:ph type="body" sz="quarter" idx="12"/>
          </p:nvPr>
        </p:nvSpPr>
        <p:spPr>
          <a:xfrm>
            <a:off x="426426" y="5331572"/>
            <a:ext cx="9401560" cy="945435"/>
          </a:xfrm>
        </p:spPr>
        <p:txBody>
          <a:bodyPr/>
          <a:lstStyle/>
          <a:p>
            <a:r>
              <a:rPr lang="en-US" sz="1600" dirty="0">
                <a:solidFill>
                  <a:schemeClr val="bg1"/>
                </a:solidFill>
              </a:rPr>
              <a:t>Michetti Information Solutions, Inc.</a:t>
            </a:r>
          </a:p>
          <a:p>
            <a:r>
              <a:rPr lang="en-US" sz="1600" dirty="0">
                <a:solidFill>
                  <a:schemeClr val="bg1"/>
                </a:solidFill>
              </a:rPr>
              <a:t>March 2022</a:t>
            </a:r>
          </a:p>
        </p:txBody>
      </p:sp>
      <p:pic>
        <p:nvPicPr>
          <p:cNvPr id="5" name="Picture 4">
            <a:extLst>
              <a:ext uri="{FF2B5EF4-FFF2-40B4-BE49-F238E27FC236}">
                <a16:creationId xmlns:a16="http://schemas.microsoft.com/office/drawing/2014/main" id="{43FC022F-073B-474E-92C3-7015E2677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803" y="4482608"/>
            <a:ext cx="1001396" cy="507388"/>
          </a:xfrm>
          <a:prstGeom prst="rect">
            <a:avLst/>
          </a:prstGeom>
        </p:spPr>
      </p:pic>
    </p:spTree>
    <p:extLst>
      <p:ext uri="{BB962C8B-B14F-4D97-AF65-F5344CB8AC3E}">
        <p14:creationId xmlns:p14="http://schemas.microsoft.com/office/powerpoint/2010/main" val="314884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2F2F-0167-42F4-87AC-7B3A9B20684C}"/>
              </a:ext>
            </a:extLst>
          </p:cNvPr>
          <p:cNvSpPr>
            <a:spLocks noGrp="1"/>
          </p:cNvSpPr>
          <p:nvPr>
            <p:ph type="title"/>
          </p:nvPr>
        </p:nvSpPr>
        <p:spPr>
          <a:xfrm>
            <a:off x="426425" y="2781147"/>
            <a:ext cx="4272898" cy="1295707"/>
          </a:xfrm>
        </p:spPr>
        <p:txBody>
          <a:bodyPr/>
          <a:lstStyle/>
          <a:p>
            <a:r>
              <a:rPr lang="en-US" dirty="0">
                <a:solidFill>
                  <a:schemeClr val="tx1"/>
                </a:solidFill>
              </a:rPr>
              <a:t>The world of tomorrow will be unimaginably different from today</a:t>
            </a:r>
            <a:br>
              <a:rPr lang="en-US" dirty="0">
                <a:solidFill>
                  <a:schemeClr val="tx1"/>
                </a:solidFill>
              </a:rPr>
            </a:br>
            <a:br>
              <a:rPr lang="en-US" dirty="0">
                <a:solidFill>
                  <a:schemeClr val="tx1"/>
                </a:solidFill>
              </a:rPr>
            </a:br>
            <a:endParaRPr lang="en-US" dirty="0">
              <a:solidFill>
                <a:schemeClr val="tx1"/>
              </a:solidFill>
            </a:endParaRPr>
          </a:p>
        </p:txBody>
      </p:sp>
      <p:pic>
        <p:nvPicPr>
          <p:cNvPr id="4" name="Picture 3">
            <a:extLst>
              <a:ext uri="{FF2B5EF4-FFF2-40B4-BE49-F238E27FC236}">
                <a16:creationId xmlns:a16="http://schemas.microsoft.com/office/drawing/2014/main" id="{13D9010A-D9E2-5C46-96D0-FD8E9A17F24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5784022" y="457200"/>
            <a:ext cx="2913607" cy="2913607"/>
          </a:xfrm>
          <a:prstGeom prst="rect">
            <a:avLst/>
          </a:prstGeom>
        </p:spPr>
      </p:pic>
      <p:pic>
        <p:nvPicPr>
          <p:cNvPr id="6" name="Picture 5">
            <a:extLst>
              <a:ext uri="{FF2B5EF4-FFF2-40B4-BE49-F238E27FC236}">
                <a16:creationId xmlns:a16="http://schemas.microsoft.com/office/drawing/2014/main" id="{F06652A2-4D0F-DF49-B66A-841A6138B09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val="0"/>
              </a:ext>
            </a:extLst>
          </a:blip>
          <a:stretch>
            <a:fillRect/>
          </a:stretch>
        </p:blipFill>
        <p:spPr>
          <a:xfrm>
            <a:off x="5784022" y="3499881"/>
            <a:ext cx="2913607" cy="2913607"/>
          </a:xfrm>
          <a:prstGeom prst="rect">
            <a:avLst/>
          </a:prstGeom>
        </p:spPr>
      </p:pic>
      <p:pic>
        <p:nvPicPr>
          <p:cNvPr id="8" name="Picture 7">
            <a:extLst>
              <a:ext uri="{FF2B5EF4-FFF2-40B4-BE49-F238E27FC236}">
                <a16:creationId xmlns:a16="http://schemas.microsoft.com/office/drawing/2014/main" id="{94A886D7-9F20-294F-B00B-4B926B54544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8823616" y="457200"/>
            <a:ext cx="2913607" cy="2913607"/>
          </a:xfrm>
          <a:prstGeom prst="rect">
            <a:avLst/>
          </a:prstGeom>
        </p:spPr>
      </p:pic>
      <p:pic>
        <p:nvPicPr>
          <p:cNvPr id="11" name="Picture 10">
            <a:extLst>
              <a:ext uri="{FF2B5EF4-FFF2-40B4-BE49-F238E27FC236}">
                <a16:creationId xmlns:a16="http://schemas.microsoft.com/office/drawing/2014/main" id="{6F9EE07E-474A-0243-A742-DAC7B7C725F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50000"/>
                    </a14:imgEffect>
                  </a14:imgLayer>
                </a14:imgProps>
              </a:ext>
              <a:ext uri="{28A0092B-C50C-407E-A947-70E740481C1C}">
                <a14:useLocalDpi xmlns:a14="http://schemas.microsoft.com/office/drawing/2010/main" val="0"/>
              </a:ext>
            </a:extLst>
          </a:blip>
          <a:stretch>
            <a:fillRect/>
          </a:stretch>
        </p:blipFill>
        <p:spPr>
          <a:xfrm>
            <a:off x="8823616" y="3499881"/>
            <a:ext cx="2913607" cy="2913607"/>
          </a:xfrm>
          <a:prstGeom prst="rect">
            <a:avLst/>
          </a:prstGeom>
        </p:spPr>
      </p:pic>
      <p:sp>
        <p:nvSpPr>
          <p:cNvPr id="13" name="TextBox 12">
            <a:extLst>
              <a:ext uri="{FF2B5EF4-FFF2-40B4-BE49-F238E27FC236}">
                <a16:creationId xmlns:a16="http://schemas.microsoft.com/office/drawing/2014/main" id="{7AFEE232-0EFF-1046-A714-014B8DC0A28D}"/>
              </a:ext>
            </a:extLst>
          </p:cNvPr>
          <p:cNvSpPr txBox="1"/>
          <p:nvPr/>
        </p:nvSpPr>
        <p:spPr>
          <a:xfrm>
            <a:off x="5786652" y="5498003"/>
            <a:ext cx="2818632" cy="941796"/>
          </a:xfrm>
          <a:prstGeom prst="rect">
            <a:avLst/>
          </a:prstGeom>
          <a:noFill/>
        </p:spPr>
        <p:txBody>
          <a:bodyPr wrap="square" lIns="182880" tIns="146304" rIns="182880" bIns="146304" rtlCol="0">
            <a:spAutoFit/>
          </a:bodyPr>
          <a:lstStyle/>
          <a:p>
            <a:pPr defTabSz="932472" fontAlgn="base">
              <a:spcBef>
                <a:spcPct val="0"/>
              </a:spcBef>
              <a:spcAft>
                <a:spcPct val="0"/>
              </a:spcAft>
              <a:defRPr/>
            </a:pPr>
            <a:r>
              <a:rPr lang="en-US" sz="1400" b="1" dirty="0">
                <a:solidFill>
                  <a:schemeClr val="bg1"/>
                </a:solidFill>
                <a:latin typeface="Segoe UI Semibold" panose="020B0502040204020203" pitchFamily="34" charset="0"/>
                <a:ea typeface="Segoe UI" pitchFamily="34" charset="0"/>
                <a:cs typeface="Segoe UI Semibold" panose="020B0502040204020203" pitchFamily="34" charset="0"/>
              </a:rPr>
              <a:t>Automation and AI will replace millions of today’s jobs, while creating new ones</a:t>
            </a:r>
          </a:p>
        </p:txBody>
      </p:sp>
      <p:sp>
        <p:nvSpPr>
          <p:cNvPr id="14" name="TextBox 13">
            <a:extLst>
              <a:ext uri="{FF2B5EF4-FFF2-40B4-BE49-F238E27FC236}">
                <a16:creationId xmlns:a16="http://schemas.microsoft.com/office/drawing/2014/main" id="{A031BF39-733F-E84D-A8C6-8B7D759AF7CF}"/>
              </a:ext>
            </a:extLst>
          </p:cNvPr>
          <p:cNvSpPr txBox="1"/>
          <p:nvPr/>
        </p:nvSpPr>
        <p:spPr>
          <a:xfrm>
            <a:off x="8830101" y="5498003"/>
            <a:ext cx="2893326" cy="941796"/>
          </a:xfrm>
          <a:prstGeom prst="rect">
            <a:avLst/>
          </a:prstGeom>
          <a:noFill/>
        </p:spPr>
        <p:txBody>
          <a:bodyPr wrap="square" lIns="182880" tIns="146304" rIns="182880" bIns="146304" rtlCol="0">
            <a:spAutoFit/>
          </a:bodyPr>
          <a:lstStyle>
            <a:defPPr>
              <a:defRPr lang="en-US"/>
            </a:defPPr>
            <a:lvl1pPr algn="ctr" defTabSz="932472" fontAlgn="base">
              <a:spcBef>
                <a:spcPct val="0"/>
              </a:spcBef>
              <a:spcAft>
                <a:spcPct val="0"/>
              </a:spcAft>
              <a:defRPr b="1">
                <a:solidFill>
                  <a:schemeClr val="bg1"/>
                </a:solidFill>
                <a:latin typeface="Segoe UI Semibold" panose="020B0502040204020203" pitchFamily="34" charset="0"/>
                <a:ea typeface="Segoe UI" pitchFamily="34" charset="0"/>
                <a:cs typeface="Segoe UI Semibold" panose="020B0502040204020203" pitchFamily="34" charset="0"/>
              </a:defRPr>
            </a:lvl1pPr>
          </a:lstStyle>
          <a:p>
            <a:pPr algn="l"/>
            <a:r>
              <a:rPr lang="en-US" sz="1400" dirty="0"/>
              <a:t>Emotional intelligence will be increasingly crucial for the careers of tomorrow</a:t>
            </a:r>
          </a:p>
        </p:txBody>
      </p:sp>
      <p:sp>
        <p:nvSpPr>
          <p:cNvPr id="15" name="TextBox 14">
            <a:extLst>
              <a:ext uri="{FF2B5EF4-FFF2-40B4-BE49-F238E27FC236}">
                <a16:creationId xmlns:a16="http://schemas.microsoft.com/office/drawing/2014/main" id="{DB499C5C-7783-694F-A097-126A332D7651}"/>
              </a:ext>
            </a:extLst>
          </p:cNvPr>
          <p:cNvSpPr txBox="1"/>
          <p:nvPr/>
        </p:nvSpPr>
        <p:spPr>
          <a:xfrm>
            <a:off x="8830101" y="2418797"/>
            <a:ext cx="2907121" cy="941796"/>
          </a:xfrm>
          <a:prstGeom prst="rect">
            <a:avLst/>
          </a:prstGeom>
          <a:noFill/>
        </p:spPr>
        <p:txBody>
          <a:bodyPr wrap="square" lIns="182880" tIns="146304" rIns="182880" bIns="146304" rtlCol="0">
            <a:spAutoFit/>
          </a:bodyPr>
          <a:lstStyle>
            <a:defPPr>
              <a:defRPr lang="en-US"/>
            </a:defPPr>
            <a:lvl1pPr algn="ctr" defTabSz="932472" fontAlgn="base">
              <a:spcBef>
                <a:spcPct val="0"/>
              </a:spcBef>
              <a:spcAft>
                <a:spcPct val="0"/>
              </a:spcAft>
              <a:defRPr sz="1600" b="1">
                <a:solidFill>
                  <a:schemeClr val="bg1"/>
                </a:solidFill>
                <a:latin typeface="Segoe UI Semibold" panose="020B0502040204020203" pitchFamily="34" charset="0"/>
                <a:ea typeface="Segoe UI" pitchFamily="34" charset="0"/>
                <a:cs typeface="Segoe UI Semibold" panose="020B0502040204020203" pitchFamily="34" charset="0"/>
              </a:defRPr>
            </a:lvl1pPr>
          </a:lstStyle>
          <a:p>
            <a:pPr algn="l"/>
            <a:r>
              <a:rPr lang="en-US" sz="1400" dirty="0"/>
              <a:t>In less than a decade, 77% of jobs will require a technical skill</a:t>
            </a:r>
          </a:p>
        </p:txBody>
      </p:sp>
      <p:sp>
        <p:nvSpPr>
          <p:cNvPr id="16" name="TextBox 15">
            <a:extLst>
              <a:ext uri="{FF2B5EF4-FFF2-40B4-BE49-F238E27FC236}">
                <a16:creationId xmlns:a16="http://schemas.microsoft.com/office/drawing/2014/main" id="{C488058B-8654-8640-88FE-F72DCAB84FA0}"/>
              </a:ext>
            </a:extLst>
          </p:cNvPr>
          <p:cNvSpPr txBox="1"/>
          <p:nvPr/>
        </p:nvSpPr>
        <p:spPr>
          <a:xfrm>
            <a:off x="5773003" y="2418797"/>
            <a:ext cx="2906973" cy="941796"/>
          </a:xfrm>
          <a:prstGeom prst="rect">
            <a:avLst/>
          </a:prstGeom>
          <a:noFill/>
        </p:spPr>
        <p:txBody>
          <a:bodyPr wrap="square" lIns="182880" tIns="146304" rIns="182880" bIns="146304" rtlCol="0">
            <a:spAutoFit/>
          </a:bodyPr>
          <a:lstStyle>
            <a:defPPr>
              <a:defRPr lang="en-US"/>
            </a:defPPr>
            <a:lvl1pPr algn="ctr" defTabSz="932472" fontAlgn="base">
              <a:spcBef>
                <a:spcPct val="0"/>
              </a:spcBef>
              <a:spcAft>
                <a:spcPct val="0"/>
              </a:spcAft>
              <a:defRPr sz="1600" b="1">
                <a:solidFill>
                  <a:schemeClr val="bg1"/>
                </a:solidFill>
                <a:latin typeface="Segoe UI Semibold" panose="020B0502040204020203" pitchFamily="34" charset="0"/>
                <a:ea typeface="Segoe UI" pitchFamily="34" charset="0"/>
                <a:cs typeface="Segoe UI Semibold" panose="020B0502040204020203" pitchFamily="34" charset="0"/>
              </a:defRPr>
            </a:lvl1pPr>
          </a:lstStyle>
          <a:p>
            <a:pPr algn="l"/>
            <a:r>
              <a:rPr lang="en-US" sz="1400" dirty="0"/>
              <a:t>Exploding demand for the world’s resources requires new innovations and efficiencies</a:t>
            </a:r>
          </a:p>
        </p:txBody>
      </p:sp>
      <p:pic>
        <p:nvPicPr>
          <p:cNvPr id="12" name="Picture 11">
            <a:extLst>
              <a:ext uri="{FF2B5EF4-FFF2-40B4-BE49-F238E27FC236}">
                <a16:creationId xmlns:a16="http://schemas.microsoft.com/office/drawing/2014/main" id="{2E857E91-0DDF-4CB8-9DE6-9796AE141A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789" y="5244309"/>
            <a:ext cx="1001396" cy="507388"/>
          </a:xfrm>
          <a:prstGeom prst="rect">
            <a:avLst/>
          </a:prstGeom>
        </p:spPr>
      </p:pic>
    </p:spTree>
    <p:extLst>
      <p:ext uri="{BB962C8B-B14F-4D97-AF65-F5344CB8AC3E}">
        <p14:creationId xmlns:p14="http://schemas.microsoft.com/office/powerpoint/2010/main" val="101364367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CFABF4-1A73-0C4B-983A-13570B6DC6B6}"/>
              </a:ext>
            </a:extLst>
          </p:cNvPr>
          <p:cNvSpPr/>
          <p:nvPr/>
        </p:nvSpPr>
        <p:spPr bwMode="auto">
          <a:xfrm>
            <a:off x="8290810" y="2134849"/>
            <a:ext cx="3447738" cy="4301577"/>
          </a:xfrm>
          <a:prstGeom prst="rect">
            <a:avLst/>
          </a:prstGeom>
          <a:solidFill>
            <a:schemeClr val="bg1"/>
          </a:soli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6702B141-17E1-9449-8B76-E0C183DC0CD7}"/>
              </a:ext>
            </a:extLst>
          </p:cNvPr>
          <p:cNvSpPr/>
          <p:nvPr/>
        </p:nvSpPr>
        <p:spPr bwMode="auto">
          <a:xfrm>
            <a:off x="4372131" y="2134849"/>
            <a:ext cx="3447738" cy="4301577"/>
          </a:xfrm>
          <a:prstGeom prst="rect">
            <a:avLst/>
          </a:prstGeom>
          <a:solidFill>
            <a:schemeClr val="bg1"/>
          </a:soli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A495B79D-4495-F341-8E42-B205536E2265}"/>
              </a:ext>
            </a:extLst>
          </p:cNvPr>
          <p:cNvSpPr/>
          <p:nvPr/>
        </p:nvSpPr>
        <p:spPr bwMode="auto">
          <a:xfrm>
            <a:off x="457200" y="2134849"/>
            <a:ext cx="3447738" cy="4301577"/>
          </a:xfrm>
          <a:prstGeom prst="rect">
            <a:avLst/>
          </a:prstGeom>
          <a:solidFill>
            <a:schemeClr val="bg1"/>
          </a:soli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069D96FD-7644-4CBC-AFDD-00CE10ECE1FE}"/>
              </a:ext>
            </a:extLst>
          </p:cNvPr>
          <p:cNvSpPr/>
          <p:nvPr/>
        </p:nvSpPr>
        <p:spPr>
          <a:xfrm>
            <a:off x="1402175" y="2090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B8E3EDD-DB86-49AA-917D-70CE00D10003}"/>
              </a:ext>
            </a:extLst>
          </p:cNvPr>
          <p:cNvSpPr txBox="1"/>
          <p:nvPr/>
        </p:nvSpPr>
        <p:spPr>
          <a:xfrm>
            <a:off x="345918" y="989515"/>
            <a:ext cx="9712482" cy="523220"/>
          </a:xfrm>
          <a:prstGeom prst="rect">
            <a:avLst/>
          </a:prstGeom>
          <a:noFill/>
        </p:spPr>
        <p:txBody>
          <a:bodyPr wrap="square" rtlCol="0">
            <a:spAutoFit/>
          </a:bodyPr>
          <a:lstStyle/>
          <a:p>
            <a:r>
              <a:rPr lang="en-US" sz="1400" b="1" dirty="0">
                <a:solidFill>
                  <a:schemeClr val="accent1"/>
                </a:solidFill>
                <a:latin typeface="Segoe UI Semibold" panose="020B0502040204020203" pitchFamily="34" charset="0"/>
                <a:cs typeface="Segoe UI Semibold" panose="020B0502040204020203" pitchFamily="34" charset="0"/>
              </a:rPr>
              <a:t>Even if COVID-19 had not happened, the leaders of tomorrow will be solving problems we can’t identify now – how they approach those problems is more important than what they know. </a:t>
            </a:r>
          </a:p>
        </p:txBody>
      </p:sp>
      <p:sp>
        <p:nvSpPr>
          <p:cNvPr id="5" name="Title 4">
            <a:extLst>
              <a:ext uri="{FF2B5EF4-FFF2-40B4-BE49-F238E27FC236}">
                <a16:creationId xmlns:a16="http://schemas.microsoft.com/office/drawing/2014/main" id="{FF742EE2-E84E-BD41-A797-AC3260F09D4D}"/>
              </a:ext>
            </a:extLst>
          </p:cNvPr>
          <p:cNvSpPr>
            <a:spLocks noGrp="1"/>
          </p:cNvSpPr>
          <p:nvPr>
            <p:ph type="title"/>
          </p:nvPr>
        </p:nvSpPr>
        <p:spPr>
          <a:xfrm>
            <a:off x="426424" y="395782"/>
            <a:ext cx="10111661" cy="593733"/>
          </a:xfrm>
        </p:spPr>
        <p:txBody>
          <a:bodyPr tIns="0"/>
          <a:lstStyle/>
          <a:p>
            <a:r>
              <a:rPr lang="en-US" dirty="0"/>
              <a:t>Tracking today’s students requires a different approach</a:t>
            </a:r>
            <a:br>
              <a:rPr lang="en-US" dirty="0"/>
            </a:br>
            <a:endParaRPr lang="en-US" dirty="0"/>
          </a:p>
        </p:txBody>
      </p:sp>
      <p:sp>
        <p:nvSpPr>
          <p:cNvPr id="11" name="Rectangle 10">
            <a:extLst>
              <a:ext uri="{FF2B5EF4-FFF2-40B4-BE49-F238E27FC236}">
                <a16:creationId xmlns:a16="http://schemas.microsoft.com/office/drawing/2014/main" id="{CFE5196B-9A6B-F54C-8A4D-FE72A6C99090}"/>
              </a:ext>
            </a:extLst>
          </p:cNvPr>
          <p:cNvSpPr/>
          <p:nvPr/>
        </p:nvSpPr>
        <p:spPr>
          <a:xfrm>
            <a:off x="516449" y="5619990"/>
            <a:ext cx="3259904" cy="738664"/>
          </a:xfrm>
          <a:prstGeom prst="rect">
            <a:avLst/>
          </a:prstGeom>
        </p:spPr>
        <p:txBody>
          <a:bodyPr wrap="square">
            <a:spAutoFit/>
          </a:bodyPr>
          <a:lstStyle/>
          <a:p>
            <a:r>
              <a:rPr lang="en-US" sz="1400" b="1" dirty="0">
                <a:solidFill>
                  <a:srgbClr val="000000"/>
                </a:solidFill>
                <a:latin typeface="Segoe UI Semibold" panose="020B0502040204020203" pitchFamily="34" charset="0"/>
                <a:cs typeface="Segoe UI Semibold" panose="020B0502040204020203" pitchFamily="34" charset="0"/>
              </a:rPr>
              <a:t>School administrators in Alberta have more data and tasks to deal with than ever before.</a:t>
            </a:r>
          </a:p>
        </p:txBody>
      </p:sp>
      <p:sp>
        <p:nvSpPr>
          <p:cNvPr id="12" name="Rectangle 11">
            <a:extLst>
              <a:ext uri="{FF2B5EF4-FFF2-40B4-BE49-F238E27FC236}">
                <a16:creationId xmlns:a16="http://schemas.microsoft.com/office/drawing/2014/main" id="{B8AD80B5-F0C9-6E42-B188-73B0375628E9}"/>
              </a:ext>
            </a:extLst>
          </p:cNvPr>
          <p:cNvSpPr/>
          <p:nvPr/>
        </p:nvSpPr>
        <p:spPr>
          <a:xfrm>
            <a:off x="4419901" y="5619990"/>
            <a:ext cx="3399968" cy="738664"/>
          </a:xfrm>
          <a:prstGeom prst="rect">
            <a:avLst/>
          </a:prstGeom>
        </p:spPr>
        <p:txBody>
          <a:bodyPr wrap="square">
            <a:spAutoFit/>
          </a:bodyPr>
          <a:lstStyle/>
          <a:p>
            <a:r>
              <a:rPr lang="en-US" sz="1400" b="1" dirty="0">
                <a:solidFill>
                  <a:srgbClr val="000000"/>
                </a:solidFill>
                <a:latin typeface="Segoe UI Semibold" panose="020B0502040204020203" pitchFamily="34" charset="0"/>
                <a:cs typeface="Segoe UI Semibold" panose="020B0502040204020203" pitchFamily="34" charset="0"/>
              </a:rPr>
              <a:t>An easy-to-use SIS is essential to the success of your school’s administrators, teachers and ultimately, its students.</a:t>
            </a:r>
          </a:p>
        </p:txBody>
      </p:sp>
      <p:sp>
        <p:nvSpPr>
          <p:cNvPr id="13" name="Rectangle 12">
            <a:extLst>
              <a:ext uri="{FF2B5EF4-FFF2-40B4-BE49-F238E27FC236}">
                <a16:creationId xmlns:a16="http://schemas.microsoft.com/office/drawing/2014/main" id="{7EC8553E-40E5-8C47-AB8E-2B9FA5EAEFF4}"/>
              </a:ext>
            </a:extLst>
          </p:cNvPr>
          <p:cNvSpPr/>
          <p:nvPr/>
        </p:nvSpPr>
        <p:spPr>
          <a:xfrm>
            <a:off x="8326410" y="5619990"/>
            <a:ext cx="3408390" cy="738664"/>
          </a:xfrm>
          <a:prstGeom prst="rect">
            <a:avLst/>
          </a:prstGeom>
        </p:spPr>
        <p:txBody>
          <a:bodyPr wrap="square">
            <a:spAutoFit/>
          </a:bodyPr>
          <a:lstStyle/>
          <a:p>
            <a:r>
              <a:rPr lang="en-US" sz="1400" b="1" dirty="0">
                <a:solidFill>
                  <a:srgbClr val="000000"/>
                </a:solidFill>
                <a:latin typeface="Segoe UI Semibold" panose="020B0502040204020203" pitchFamily="34" charset="0"/>
                <a:cs typeface="Segoe UI Semibold" panose="020B0502040204020203" pitchFamily="34" charset="0"/>
              </a:rPr>
              <a:t>A good SIS has above average uptime and outstanding support. SchoolCloud leads the industry in both areas.</a:t>
            </a:r>
          </a:p>
        </p:txBody>
      </p:sp>
      <p:pic>
        <p:nvPicPr>
          <p:cNvPr id="7" name="Picture 6">
            <a:extLst>
              <a:ext uri="{FF2B5EF4-FFF2-40B4-BE49-F238E27FC236}">
                <a16:creationId xmlns:a16="http://schemas.microsoft.com/office/drawing/2014/main" id="{A68300A2-D48F-724C-B1B5-37A9D4EEC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131" y="2134849"/>
            <a:ext cx="3447738" cy="3447738"/>
          </a:xfrm>
          <a:prstGeom prst="rect">
            <a:avLst/>
          </a:prstGeom>
        </p:spPr>
      </p:pic>
      <p:pic>
        <p:nvPicPr>
          <p:cNvPr id="19" name="Picture 18">
            <a:extLst>
              <a:ext uri="{FF2B5EF4-FFF2-40B4-BE49-F238E27FC236}">
                <a16:creationId xmlns:a16="http://schemas.microsoft.com/office/drawing/2014/main" id="{31B07317-3FEA-B24E-90AB-ED4C015C20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7200" y="2134849"/>
            <a:ext cx="3447738" cy="3447738"/>
          </a:xfrm>
          <a:prstGeom prst="rect">
            <a:avLst/>
          </a:prstGeom>
        </p:spPr>
      </p:pic>
      <p:pic>
        <p:nvPicPr>
          <p:cNvPr id="21" name="Picture 20">
            <a:extLst>
              <a:ext uri="{FF2B5EF4-FFF2-40B4-BE49-F238E27FC236}">
                <a16:creationId xmlns:a16="http://schemas.microsoft.com/office/drawing/2014/main" id="{C970B1E0-243D-FC4E-B50B-6121E4D7A92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90810" y="2134849"/>
            <a:ext cx="3447738" cy="3447738"/>
          </a:xfrm>
          <a:prstGeom prst="rect">
            <a:avLst/>
          </a:prstGeom>
        </p:spPr>
      </p:pic>
    </p:spTree>
    <p:extLst>
      <p:ext uri="{BB962C8B-B14F-4D97-AF65-F5344CB8AC3E}">
        <p14:creationId xmlns:p14="http://schemas.microsoft.com/office/powerpoint/2010/main" val="271663310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A963E5E-7EED-9B43-85B7-5ECD8D9AF0BC}"/>
              </a:ext>
            </a:extLst>
          </p:cNvPr>
          <p:cNvGrpSpPr/>
          <p:nvPr/>
        </p:nvGrpSpPr>
        <p:grpSpPr>
          <a:xfrm>
            <a:off x="8041777" y="-1"/>
            <a:ext cx="4150224" cy="6858001"/>
            <a:chOff x="8041776" y="0"/>
            <a:chExt cx="4150223" cy="6858000"/>
          </a:xfrm>
        </p:grpSpPr>
        <p:pic>
          <p:nvPicPr>
            <p:cNvPr id="11" name="Picture 10">
              <a:extLst>
                <a:ext uri="{FF2B5EF4-FFF2-40B4-BE49-F238E27FC236}">
                  <a16:creationId xmlns:a16="http://schemas.microsoft.com/office/drawing/2014/main" id="{64542283-9774-0D4B-9AC7-8B6E6C5E1F1B}"/>
                </a:ext>
              </a:extLst>
            </p:cNvPr>
            <p:cNvPicPr>
              <a:picLocks noChangeAspect="1"/>
            </p:cNvPicPr>
            <p:nvPr/>
          </p:nvPicPr>
          <p:blipFill rotWithShape="1">
            <a:blip r:embed="rId3">
              <a:extLst>
                <a:ext uri="{28A0092B-C50C-407E-A947-70E740481C1C}">
                  <a14:useLocalDpi xmlns:a14="http://schemas.microsoft.com/office/drawing/2010/main" val="0"/>
                </a:ext>
              </a:extLst>
            </a:blip>
            <a:srcRect l="26067" r="33603"/>
            <a:stretch/>
          </p:blipFill>
          <p:spPr>
            <a:xfrm>
              <a:off x="8041776" y="0"/>
              <a:ext cx="4150223" cy="6858000"/>
            </a:xfrm>
            <a:prstGeom prst="rect">
              <a:avLst/>
            </a:prstGeom>
          </p:spPr>
        </p:pic>
        <p:sp>
          <p:nvSpPr>
            <p:cNvPr id="12" name="Rectangle 11">
              <a:extLst>
                <a:ext uri="{FF2B5EF4-FFF2-40B4-BE49-F238E27FC236}">
                  <a16:creationId xmlns:a16="http://schemas.microsoft.com/office/drawing/2014/main" id="{60C0E18A-5A9F-F84C-88B0-859680AD1E09}"/>
                </a:ext>
              </a:extLst>
            </p:cNvPr>
            <p:cNvSpPr/>
            <p:nvPr/>
          </p:nvSpPr>
          <p:spPr bwMode="auto">
            <a:xfrm>
              <a:off x="8041776" y="2723323"/>
              <a:ext cx="4150223" cy="4134677"/>
            </a:xfrm>
            <a:prstGeom prst="rect">
              <a:avLst/>
            </a:prstGeom>
            <a:gradFill>
              <a:gsLst>
                <a:gs pos="0">
                  <a:srgbClr val="000000">
                    <a:alpha val="0"/>
                  </a:srgbClr>
                </a:gs>
                <a:gs pos="68000">
                  <a:srgbClr val="000000">
                    <a:alpha val="6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0" name="Rectangle 19">
            <a:extLst>
              <a:ext uri="{FF2B5EF4-FFF2-40B4-BE49-F238E27FC236}">
                <a16:creationId xmlns:a16="http://schemas.microsoft.com/office/drawing/2014/main" id="{069D96FD-7644-4CBC-AFDD-00CE10ECE1FE}"/>
              </a:ext>
            </a:extLst>
          </p:cNvPr>
          <p:cNvSpPr/>
          <p:nvPr/>
        </p:nvSpPr>
        <p:spPr>
          <a:xfrm>
            <a:off x="1402175" y="2090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8F0D166-482D-478A-9F5A-93A7216DC685}"/>
              </a:ext>
            </a:extLst>
          </p:cNvPr>
          <p:cNvSpPr/>
          <p:nvPr/>
        </p:nvSpPr>
        <p:spPr>
          <a:xfrm>
            <a:off x="7565547" y="4755907"/>
            <a:ext cx="7721681" cy="369332"/>
          </a:xfrm>
          <a:prstGeom prst="rect">
            <a:avLst/>
          </a:prstGeom>
        </p:spPr>
        <p:txBody>
          <a:bodyPr wrap="square" numCol="4">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7" name="Rectangle 6">
            <a:extLst>
              <a:ext uri="{FF2B5EF4-FFF2-40B4-BE49-F238E27FC236}">
                <a16:creationId xmlns:a16="http://schemas.microsoft.com/office/drawing/2014/main" id="{205C5F77-D0E7-41A0-B04A-3788078BA367}"/>
              </a:ext>
            </a:extLst>
          </p:cNvPr>
          <p:cNvSpPr/>
          <p:nvPr/>
        </p:nvSpPr>
        <p:spPr>
          <a:xfrm>
            <a:off x="983901" y="4775208"/>
            <a:ext cx="3337139" cy="3693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5" name="TextBox 14">
            <a:extLst>
              <a:ext uri="{FF2B5EF4-FFF2-40B4-BE49-F238E27FC236}">
                <a16:creationId xmlns:a16="http://schemas.microsoft.com/office/drawing/2014/main" id="{35F3D113-F4FB-4DA0-B7BA-E6C22D44DC23}"/>
              </a:ext>
            </a:extLst>
          </p:cNvPr>
          <p:cNvSpPr txBox="1"/>
          <p:nvPr/>
        </p:nvSpPr>
        <p:spPr>
          <a:xfrm>
            <a:off x="8461139" y="4434442"/>
            <a:ext cx="3442389" cy="2031325"/>
          </a:xfrm>
          <a:prstGeom prst="rect">
            <a:avLst/>
          </a:prstGeom>
          <a:noFill/>
        </p:spPr>
        <p:txBody>
          <a:bodyPr wrap="square" lIns="0" tIns="0" rIns="0" bIns="0" rtlCol="0">
            <a:spAutoFit/>
          </a:bodyPr>
          <a:lstStyle/>
          <a:p>
            <a:pPr>
              <a:defRPr/>
            </a:pPr>
            <a:r>
              <a:rPr lang="en-US" sz="1200" dirty="0">
                <a:solidFill>
                  <a:schemeClr val="bg1"/>
                </a:solidFill>
                <a:latin typeface="Segoe UI Light" panose="020B0502040204020203" pitchFamily="34" charset="0"/>
                <a:cs typeface="Segoe UI Light" panose="020B0502040204020203" pitchFamily="34" charset="0"/>
              </a:rPr>
              <a:t>“</a:t>
            </a:r>
            <a:r>
              <a:rPr lang="en-US" sz="1200" b="1" dirty="0">
                <a:solidFill>
                  <a:schemeClr val="bg1"/>
                </a:solidFill>
                <a:latin typeface="Segoe UI Light" panose="020B0502040204020203" pitchFamily="34" charset="0"/>
                <a:cs typeface="Segoe UI Light" panose="020B0502040204020203" pitchFamily="34" charset="0"/>
              </a:rPr>
              <a:t>School Cloud is fantastic !! Our whole company is using it and really loving its versatility!  We are loving School Cloud – it is so versatile and the fact that we can access the information anywhere fits perfectly with our model</a:t>
            </a:r>
            <a:r>
              <a:rPr lang="en-US" sz="1200" b="1" i="0" dirty="0">
                <a:solidFill>
                  <a:srgbClr val="6B6B6B"/>
                </a:solidFill>
                <a:effectLst/>
                <a:latin typeface="Arial" panose="020B0604020202020204" pitchFamily="34" charset="0"/>
              </a:rPr>
              <a:t>. </a:t>
            </a:r>
            <a:r>
              <a:rPr lang="en-US" sz="1200" b="1" dirty="0">
                <a:solidFill>
                  <a:schemeClr val="bg1"/>
                </a:solidFill>
                <a:latin typeface="Segoe UI Light" panose="020B0502040204020203" pitchFamily="34" charset="0"/>
                <a:cs typeface="Segoe UI Light" panose="020B0502040204020203" pitchFamily="34" charset="0"/>
              </a:rPr>
              <a:t>The support Kelly has been providing has been fantastic.”</a:t>
            </a:r>
          </a:p>
          <a:p>
            <a:pPr>
              <a:defRPr/>
            </a:pPr>
            <a:endParaRPr lang="en-US" sz="1200" dirty="0">
              <a:solidFill>
                <a:schemeClr val="bg1"/>
              </a:solidFill>
              <a:latin typeface="Segoe UI Light" panose="020B0502040204020203" pitchFamily="34" charset="0"/>
              <a:cs typeface="Segoe UI Light" panose="020B0502040204020203" pitchFamily="34" charset="0"/>
            </a:endParaRPr>
          </a:p>
          <a:p>
            <a:pPr marL="12700" lvl="2" defTabSz="932513">
              <a:defRPr/>
            </a:pPr>
            <a:r>
              <a:rPr lang="en-US" sz="1200" b="1" dirty="0">
                <a:solidFill>
                  <a:schemeClr val="bg1"/>
                </a:solidFill>
                <a:latin typeface="Segoe UI Semibold" charset="0"/>
                <a:cs typeface="Segoe UI Semibold" charset="0"/>
              </a:rPr>
              <a:t>Nicole </a:t>
            </a:r>
            <a:r>
              <a:rPr lang="en-US" sz="1200" b="1" dirty="0" err="1">
                <a:solidFill>
                  <a:schemeClr val="bg1"/>
                </a:solidFill>
                <a:latin typeface="Segoe UI Semibold" charset="0"/>
                <a:cs typeface="Segoe UI Semibold" charset="0"/>
              </a:rPr>
              <a:t>Rosendorf</a:t>
            </a:r>
            <a:r>
              <a:rPr lang="en-US" sz="1200" b="1" dirty="0">
                <a:solidFill>
                  <a:schemeClr val="bg1"/>
                </a:solidFill>
                <a:latin typeface="Segoe UI Semibold" charset="0"/>
                <a:cs typeface="Segoe UI Semibold" charset="0"/>
              </a:rPr>
              <a:t> M.A. (Clin. Psych)</a:t>
            </a:r>
          </a:p>
          <a:p>
            <a:pPr marL="12700" lvl="2" defTabSz="932513">
              <a:defRPr/>
            </a:pPr>
            <a:r>
              <a:rPr lang="en-US" sz="1200" dirty="0">
                <a:solidFill>
                  <a:schemeClr val="bg1"/>
                </a:solidFill>
                <a:latin typeface="Segoe UI Light" charset="0"/>
                <a:cs typeface="Segoe UI Light" charset="0"/>
              </a:rPr>
              <a:t>Executive Director</a:t>
            </a:r>
            <a:endParaRPr lang="en-US" sz="1200" b="1" dirty="0">
              <a:solidFill>
                <a:schemeClr val="bg1"/>
              </a:solidFill>
              <a:latin typeface="Segoe UI Semibold" charset="0"/>
              <a:cs typeface="Segoe UI Semibold" charset="0"/>
            </a:endParaRPr>
          </a:p>
          <a:p>
            <a:pPr marL="12700" lvl="2" defTabSz="932513">
              <a:defRPr/>
            </a:pPr>
            <a:r>
              <a:rPr lang="en-CA" sz="1200" b="1" dirty="0">
                <a:solidFill>
                  <a:schemeClr val="bg1"/>
                </a:solidFill>
                <a:latin typeface="Segoe UI Semibold" charset="0"/>
                <a:cs typeface="Segoe UI Semibold" charset="0"/>
              </a:rPr>
              <a:t>Kids Developmental Services Ltd.</a:t>
            </a:r>
            <a:endParaRPr lang="en-US" sz="1200" b="1" dirty="0">
              <a:solidFill>
                <a:schemeClr val="bg1"/>
              </a:solidFill>
              <a:latin typeface="Segoe UI Semibold" charset="0"/>
              <a:cs typeface="Segoe UI Semibold" charset="0"/>
            </a:endParaRPr>
          </a:p>
          <a:p>
            <a:pPr marL="12700" lvl="2" defTabSz="932513">
              <a:defRPr/>
            </a:pPr>
            <a:r>
              <a:rPr lang="en-US" sz="1200" dirty="0">
                <a:solidFill>
                  <a:schemeClr val="bg1"/>
                </a:solidFill>
                <a:latin typeface="Segoe UI Light" charset="0"/>
                <a:cs typeface="Segoe UI Light" charset="0"/>
              </a:rPr>
              <a:t>Calgary, AB.</a:t>
            </a:r>
          </a:p>
        </p:txBody>
      </p:sp>
      <p:sp>
        <p:nvSpPr>
          <p:cNvPr id="2" name="Title 1">
            <a:extLst>
              <a:ext uri="{FF2B5EF4-FFF2-40B4-BE49-F238E27FC236}">
                <a16:creationId xmlns:a16="http://schemas.microsoft.com/office/drawing/2014/main" id="{68001AF0-B42D-F342-8AA0-15A250DA341F}"/>
              </a:ext>
            </a:extLst>
          </p:cNvPr>
          <p:cNvSpPr>
            <a:spLocks noGrp="1"/>
          </p:cNvSpPr>
          <p:nvPr>
            <p:ph type="title"/>
          </p:nvPr>
        </p:nvSpPr>
        <p:spPr>
          <a:xfrm>
            <a:off x="426425" y="724176"/>
            <a:ext cx="6265924" cy="758022"/>
          </a:xfrm>
        </p:spPr>
        <p:txBody>
          <a:bodyPr/>
          <a:lstStyle/>
          <a:p>
            <a:r>
              <a:rPr lang="en-US" dirty="0">
                <a:latin typeface="+mj-lt"/>
              </a:rPr>
              <a:t>Easy to use system </a:t>
            </a:r>
            <a:r>
              <a:rPr lang="en-US" dirty="0"/>
              <a:t>means a flat learning curve for administrators and teachers.</a:t>
            </a:r>
          </a:p>
        </p:txBody>
      </p:sp>
      <p:sp>
        <p:nvSpPr>
          <p:cNvPr id="23" name="TextBox 22">
            <a:extLst>
              <a:ext uri="{FF2B5EF4-FFF2-40B4-BE49-F238E27FC236}">
                <a16:creationId xmlns:a16="http://schemas.microsoft.com/office/drawing/2014/main" id="{8A80F79D-42EF-3741-8C85-FFA33E84EA9D}"/>
              </a:ext>
            </a:extLst>
          </p:cNvPr>
          <p:cNvSpPr txBox="1"/>
          <p:nvPr/>
        </p:nvSpPr>
        <p:spPr>
          <a:xfrm>
            <a:off x="341795" y="381348"/>
            <a:ext cx="2759345" cy="307777"/>
          </a:xfrm>
          <a:prstGeom prst="rect">
            <a:avLst/>
          </a:prstGeom>
          <a:noFill/>
        </p:spPr>
        <p:txBody>
          <a:bodyPr wrap="none" lIns="91440" tIns="45720" rIns="91440" bIns="45720" rtlCol="0" anchor="t">
            <a:spAutoFit/>
          </a:bodyPr>
          <a:lstStyle/>
          <a:p>
            <a:pPr lvl="0">
              <a:defRPr/>
            </a:pPr>
            <a:r>
              <a:rPr lang="en-US" sz="1400">
                <a:solidFill>
                  <a:schemeClr val="accent1"/>
                </a:solidFill>
                <a:latin typeface="Segoe UI Semibold"/>
                <a:ea typeface="Segoe UI Black"/>
                <a:cs typeface="Segoe UI Semibold"/>
              </a:rPr>
              <a:t>Why SchoolCloud for your SIS?</a:t>
            </a:r>
          </a:p>
        </p:txBody>
      </p:sp>
      <p:graphicFrame>
        <p:nvGraphicFramePr>
          <p:cNvPr id="24" name="Table 8">
            <a:extLst>
              <a:ext uri="{FF2B5EF4-FFF2-40B4-BE49-F238E27FC236}">
                <a16:creationId xmlns:a16="http://schemas.microsoft.com/office/drawing/2014/main" id="{2FC3C55B-879B-A74C-900D-EC598BBADE9A}"/>
              </a:ext>
            </a:extLst>
          </p:cNvPr>
          <p:cNvGraphicFramePr>
            <a:graphicFrameLocks noGrp="1"/>
          </p:cNvGraphicFramePr>
          <p:nvPr>
            <p:extLst>
              <p:ext uri="{D42A27DB-BD31-4B8C-83A1-F6EECF244321}">
                <p14:modId xmlns:p14="http://schemas.microsoft.com/office/powerpoint/2010/main" val="2371981227"/>
              </p:ext>
            </p:extLst>
          </p:nvPr>
        </p:nvGraphicFramePr>
        <p:xfrm>
          <a:off x="426425" y="2440468"/>
          <a:ext cx="7139122" cy="3122915"/>
        </p:xfrm>
        <a:graphic>
          <a:graphicData uri="http://schemas.openxmlformats.org/drawingml/2006/table">
            <a:tbl>
              <a:tblPr firstRow="1" bandRow="1">
                <a:tableStyleId>{5C22544A-7EE6-4342-B048-85BDC9FD1C3A}</a:tableStyleId>
              </a:tblPr>
              <a:tblGrid>
                <a:gridCol w="5601842">
                  <a:extLst>
                    <a:ext uri="{9D8B030D-6E8A-4147-A177-3AD203B41FA5}">
                      <a16:colId xmlns:a16="http://schemas.microsoft.com/office/drawing/2014/main" val="78667038"/>
                    </a:ext>
                  </a:extLst>
                </a:gridCol>
                <a:gridCol w="1537280">
                  <a:extLst>
                    <a:ext uri="{9D8B030D-6E8A-4147-A177-3AD203B41FA5}">
                      <a16:colId xmlns:a16="http://schemas.microsoft.com/office/drawing/2014/main" val="707244775"/>
                    </a:ext>
                  </a:extLst>
                </a:gridCol>
              </a:tblGrid>
              <a:tr h="623555">
                <a:tc>
                  <a:txBody>
                    <a:bodyPr/>
                    <a:lstStyle/>
                    <a:p>
                      <a:endParaRPr lang="en-US" sz="1400" dirty="0">
                        <a:solidFill>
                          <a:schemeClr val="tx1"/>
                        </a:solidFill>
                      </a:endParaRPr>
                    </a:p>
                  </a:txBody>
                  <a:tcPr marL="0" marR="274320" marT="91440" marB="91440">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accent1"/>
                          </a:solidFill>
                          <a:latin typeface="Segoe UI Semibold" panose="020B0502040204020203" pitchFamily="34" charset="0"/>
                          <a:ea typeface="+mn-ea"/>
                          <a:cs typeface="Segoe UI Semibold" panose="020B0502040204020203" pitchFamily="34" charset="0"/>
                        </a:rPr>
                        <a:t>What SchoolCloud offers:</a:t>
                      </a:r>
                    </a:p>
                  </a:txBody>
                  <a:tcPr marL="0" marR="0" marT="91440" marB="91440">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096650193"/>
                  </a:ext>
                </a:extLst>
              </a:tr>
              <a:tr h="1112775">
                <a:tc>
                  <a:txBody>
                    <a:bodyPr/>
                    <a:lstStyle/>
                    <a:p>
                      <a:pPr lvl="0">
                        <a:defRPr/>
                      </a:pPr>
                      <a:r>
                        <a:rPr lang="en-US" sz="1400" dirty="0">
                          <a:solidFill>
                            <a:schemeClr val="accent1"/>
                          </a:solidFill>
                          <a:latin typeface="Segoe UI Semibold" panose="020B0702040204020203" pitchFamily="34" charset="0"/>
                          <a:cs typeface="Segoe UI Semibold" panose="020B0702040204020203" pitchFamily="34" charset="0"/>
                        </a:rPr>
                        <a:t>Mature, well developed PASI compliant SIS has been in use for 10 years in Alberta.</a:t>
                      </a:r>
                    </a:p>
                    <a:p>
                      <a:pPr>
                        <a:defRPr/>
                      </a:pPr>
                      <a:r>
                        <a:rPr lang="en-US" sz="1400" dirty="0">
                          <a:solidFill>
                            <a:schemeClr val="tx1"/>
                          </a:solidFill>
                          <a:latin typeface="Segoe UI Light" panose="020B0502040204020203" pitchFamily="34" charset="0"/>
                          <a:cs typeface="Segoe UI Light" panose="020B0502040204020203" pitchFamily="34" charset="0"/>
                        </a:rPr>
                        <a:t>Having access to a familiar, robust, and capable application, SchoolCloud allows administrators to truly unleash their potential as opposed to handle repetitive, mundane tasks.</a:t>
                      </a:r>
                    </a:p>
                  </a:txBody>
                  <a:tcPr marL="0" marR="274320" marT="91440" marB="9144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400" b="1" i="0" kern="1200" dirty="0">
                          <a:solidFill>
                            <a:schemeClr val="tx1"/>
                          </a:solidFill>
                          <a:latin typeface="Segoe UI Semibold" panose="020B0502040204020203" pitchFamily="34" charset="0"/>
                          <a:ea typeface="+mn-ea"/>
                          <a:cs typeface="Segoe UI Semibold" panose="020B0502040204020203" pitchFamily="34" charset="0"/>
                        </a:rPr>
                        <a:t>Ease of use.</a:t>
                      </a:r>
                    </a:p>
                    <a:p>
                      <a:r>
                        <a:rPr lang="en-US" sz="1400" b="1" i="0" kern="1200" dirty="0">
                          <a:solidFill>
                            <a:schemeClr val="tx1"/>
                          </a:solidFill>
                          <a:latin typeface="Segoe UI Semibold" panose="020B0502040204020203" pitchFamily="34" charset="0"/>
                          <a:ea typeface="+mn-ea"/>
                          <a:cs typeface="Segoe UI Semibold" panose="020B0502040204020203" pitchFamily="34" charset="0"/>
                        </a:rPr>
                        <a:t>Always on.</a:t>
                      </a:r>
                    </a:p>
                    <a:p>
                      <a:r>
                        <a:rPr lang="en-US" sz="1400" b="1" i="0" kern="1200" dirty="0">
                          <a:solidFill>
                            <a:schemeClr val="tx1"/>
                          </a:solidFill>
                          <a:latin typeface="Segoe UI Semibold" panose="020B0502040204020203" pitchFamily="34" charset="0"/>
                          <a:ea typeface="+mn-ea"/>
                          <a:cs typeface="Segoe UI Semibold" panose="020B0502040204020203" pitchFamily="34" charset="0"/>
                        </a:rPr>
                        <a:t>Alberta based.</a:t>
                      </a:r>
                    </a:p>
                  </a:txBody>
                  <a:tcPr marL="0" marR="0" marT="91440" marB="9144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20294357"/>
                  </a:ext>
                </a:extLst>
              </a:tr>
              <a:tr h="939960">
                <a:tc>
                  <a:txBody>
                    <a:bodyPr/>
                    <a:lstStyle/>
                    <a:p>
                      <a:pPr lvl="0">
                        <a:defRPr/>
                      </a:pPr>
                      <a:r>
                        <a:rPr lang="en-US" sz="1400" dirty="0">
                          <a:solidFill>
                            <a:schemeClr val="accent1"/>
                          </a:solidFill>
                          <a:latin typeface="Segoe UI Semibold" panose="020B0702040204020203" pitchFamily="34" charset="0"/>
                          <a:cs typeface="Segoe UI Semibold" panose="020B0702040204020203" pitchFamily="34" charset="0"/>
                        </a:rPr>
                        <a:t>Live, online support or email and telephone support is always available. </a:t>
                      </a:r>
                    </a:p>
                    <a:p>
                      <a:pPr>
                        <a:defRPr/>
                      </a:pPr>
                      <a:r>
                        <a:rPr lang="en-US" sz="1400" dirty="0">
                          <a:solidFill>
                            <a:schemeClr val="tx1"/>
                          </a:solidFill>
                          <a:latin typeface="Segoe UI Light" panose="020B0502040204020203" pitchFamily="34" charset="0"/>
                          <a:cs typeface="Segoe UI Light" panose="020B0502040204020203" pitchFamily="34" charset="0"/>
                        </a:rPr>
                        <a:t>SchoolCloud has gained a reputation of having the best support in the industry. There is always somebody you can reach out to in order to solve your problem now !</a:t>
                      </a:r>
                    </a:p>
                  </a:txBody>
                  <a:tcPr marL="0" marR="274320" marT="91440" marB="9144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400" b="1" i="0" kern="1200" dirty="0">
                          <a:solidFill>
                            <a:schemeClr val="tx1"/>
                          </a:solidFill>
                          <a:latin typeface="Segoe UI Semibold" panose="020B0502040204020203" pitchFamily="34" charset="0"/>
                          <a:ea typeface="+mn-ea"/>
                          <a:cs typeface="Segoe UI Semibold" panose="020B0502040204020203" pitchFamily="34" charset="0"/>
                        </a:rPr>
                        <a:t>Incredible support, Data hosted in Alberta </a:t>
                      </a:r>
                    </a:p>
                  </a:txBody>
                  <a:tcPr marL="0" marR="0" marT="91440" marB="9144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94732005"/>
                  </a:ext>
                </a:extLst>
              </a:tr>
            </a:tbl>
          </a:graphicData>
        </a:graphic>
      </p:graphicFrame>
    </p:spTree>
    <p:extLst>
      <p:ext uri="{BB962C8B-B14F-4D97-AF65-F5344CB8AC3E}">
        <p14:creationId xmlns:p14="http://schemas.microsoft.com/office/powerpoint/2010/main" val="354118305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8A2371-8220-2842-A1B2-10A63E127322}"/>
              </a:ext>
            </a:extLst>
          </p:cNvPr>
          <p:cNvPicPr>
            <a:picLocks noChangeAspect="1"/>
          </p:cNvPicPr>
          <p:nvPr/>
        </p:nvPicPr>
        <p:blipFill rotWithShape="1">
          <a:blip r:embed="rId3">
            <a:extLst>
              <a:ext uri="{28A0092B-C50C-407E-A947-70E740481C1C}">
                <a14:useLocalDpi xmlns:a14="http://schemas.microsoft.com/office/drawing/2010/main" val="0"/>
              </a:ext>
            </a:extLst>
          </a:blip>
          <a:srcRect l="38430" t="12879" r="26435"/>
          <a:stretch/>
        </p:blipFill>
        <p:spPr>
          <a:xfrm>
            <a:off x="8041776" y="0"/>
            <a:ext cx="4150223" cy="6858000"/>
          </a:xfrm>
          <a:prstGeom prst="rect">
            <a:avLst/>
          </a:prstGeom>
        </p:spPr>
      </p:pic>
      <p:sp>
        <p:nvSpPr>
          <p:cNvPr id="7" name="Rectangle 6">
            <a:extLst>
              <a:ext uri="{FF2B5EF4-FFF2-40B4-BE49-F238E27FC236}">
                <a16:creationId xmlns:a16="http://schemas.microsoft.com/office/drawing/2014/main" id="{CA6F7098-DC53-A447-B062-53846D8743CA}"/>
              </a:ext>
            </a:extLst>
          </p:cNvPr>
          <p:cNvSpPr/>
          <p:nvPr/>
        </p:nvSpPr>
        <p:spPr bwMode="auto">
          <a:xfrm>
            <a:off x="8041776" y="2723322"/>
            <a:ext cx="4150223" cy="4134678"/>
          </a:xfrm>
          <a:prstGeom prst="rect">
            <a:avLst/>
          </a:prstGeom>
          <a:gradFill>
            <a:gsLst>
              <a:gs pos="0">
                <a:srgbClr val="000000">
                  <a:alpha val="0"/>
                </a:srgbClr>
              </a:gs>
              <a:gs pos="68000">
                <a:srgbClr val="000000">
                  <a:alpha val="6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069D96FD-7644-4CBC-AFDD-00CE10ECE1FE}"/>
              </a:ext>
            </a:extLst>
          </p:cNvPr>
          <p:cNvSpPr/>
          <p:nvPr/>
        </p:nvSpPr>
        <p:spPr>
          <a:xfrm>
            <a:off x="1508639" y="364415"/>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8F0D166-482D-478A-9F5A-93A7216DC685}"/>
              </a:ext>
            </a:extLst>
          </p:cNvPr>
          <p:cNvSpPr/>
          <p:nvPr/>
        </p:nvSpPr>
        <p:spPr>
          <a:xfrm>
            <a:off x="7565547" y="4755907"/>
            <a:ext cx="7721681" cy="369332"/>
          </a:xfrm>
          <a:prstGeom prst="rect">
            <a:avLst/>
          </a:prstGeom>
        </p:spPr>
        <p:txBody>
          <a:bodyPr wrap="square" numCol="4">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endParaRPr>
          </a:p>
        </p:txBody>
      </p:sp>
      <p:graphicFrame>
        <p:nvGraphicFramePr>
          <p:cNvPr id="4" name="Table 8">
            <a:extLst>
              <a:ext uri="{FF2B5EF4-FFF2-40B4-BE49-F238E27FC236}">
                <a16:creationId xmlns:a16="http://schemas.microsoft.com/office/drawing/2014/main" id="{607EC709-F8D5-4902-907B-E3EB2E618051}"/>
              </a:ext>
            </a:extLst>
          </p:cNvPr>
          <p:cNvGraphicFramePr>
            <a:graphicFrameLocks noGrp="1"/>
          </p:cNvGraphicFramePr>
          <p:nvPr>
            <p:extLst>
              <p:ext uri="{D42A27DB-BD31-4B8C-83A1-F6EECF244321}">
                <p14:modId xmlns:p14="http://schemas.microsoft.com/office/powerpoint/2010/main" val="3064752264"/>
              </p:ext>
            </p:extLst>
          </p:nvPr>
        </p:nvGraphicFramePr>
        <p:xfrm>
          <a:off x="441003" y="1084240"/>
          <a:ext cx="7143574" cy="6072885"/>
        </p:xfrm>
        <a:graphic>
          <a:graphicData uri="http://schemas.openxmlformats.org/drawingml/2006/table">
            <a:tbl>
              <a:tblPr firstRow="1" bandRow="1">
                <a:tableStyleId>{5C22544A-7EE6-4342-B048-85BDC9FD1C3A}</a:tableStyleId>
              </a:tblPr>
              <a:tblGrid>
                <a:gridCol w="2489289">
                  <a:extLst>
                    <a:ext uri="{9D8B030D-6E8A-4147-A177-3AD203B41FA5}">
                      <a16:colId xmlns:a16="http://schemas.microsoft.com/office/drawing/2014/main" val="3730435751"/>
                    </a:ext>
                  </a:extLst>
                </a:gridCol>
                <a:gridCol w="2288965">
                  <a:extLst>
                    <a:ext uri="{9D8B030D-6E8A-4147-A177-3AD203B41FA5}">
                      <a16:colId xmlns:a16="http://schemas.microsoft.com/office/drawing/2014/main" val="616471743"/>
                    </a:ext>
                  </a:extLst>
                </a:gridCol>
                <a:gridCol w="2365320">
                  <a:extLst>
                    <a:ext uri="{9D8B030D-6E8A-4147-A177-3AD203B41FA5}">
                      <a16:colId xmlns:a16="http://schemas.microsoft.com/office/drawing/2014/main" val="2323368345"/>
                    </a:ext>
                  </a:extLst>
                </a:gridCol>
              </a:tblGrid>
              <a:tr h="428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accent1"/>
                          </a:solidFill>
                          <a:latin typeface="Segoe UI Semibold" panose="020B0502040204020203" pitchFamily="34" charset="0"/>
                          <a:ea typeface="+mn-ea"/>
                          <a:cs typeface="Segoe UI Semibold" panose="020B0502040204020203" pitchFamily="34" charset="0"/>
                        </a:rPr>
                        <a:t>Administration</a:t>
                      </a:r>
                    </a:p>
                  </a:txBody>
                  <a:tcPr marL="0" marR="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accent1"/>
                          </a:solidFill>
                          <a:latin typeface="Segoe UI Semibold" panose="020B0502040204020203" pitchFamily="34" charset="0"/>
                          <a:ea typeface="+mn-ea"/>
                          <a:cs typeface="Segoe UI Semibold" panose="020B0502040204020203" pitchFamily="34" charset="0"/>
                        </a:rPr>
                        <a:t>Student Information</a:t>
                      </a:r>
                    </a:p>
                  </a:txBody>
                  <a:tcPr marL="0" marR="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accent1"/>
                          </a:solidFill>
                          <a:latin typeface="Segoe UI Semibold" panose="020B0502040204020203" pitchFamily="34" charset="0"/>
                          <a:ea typeface="+mn-ea"/>
                          <a:cs typeface="Segoe UI Semibold" panose="020B0502040204020203" pitchFamily="34" charset="0"/>
                        </a:rPr>
                        <a:t>Student Academic</a:t>
                      </a:r>
                    </a:p>
                  </a:txBody>
                  <a:tcPr marL="0" marR="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096650193"/>
                  </a:ext>
                </a:extLst>
              </a:tr>
              <a:tr h="2047807">
                <a:tc>
                  <a:txBody>
                    <a:bodyPr/>
                    <a:lstStyle/>
                    <a:p>
                      <a:pPr marL="171450" indent="-171450">
                        <a:buFont typeface="Arial" panose="020B0604020202020204" pitchFamily="34" charset="0"/>
                        <a:buChar char="•"/>
                        <a:defRPr/>
                      </a:pPr>
                      <a:endParaRPr lang="en-US" sz="1200" dirty="0">
                        <a:solidFill>
                          <a:schemeClr val="tx1"/>
                        </a:solidFill>
                        <a:latin typeface="Segoe UI Light" panose="020B0502040204020203" pitchFamily="34" charset="0"/>
                        <a:cs typeface="Segoe UI Light" panose="020B0502040204020203" pitchFamily="34" charset="0"/>
                      </a:endParaRPr>
                    </a:p>
                  </a:txBody>
                  <a:tcPr marL="0" marR="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171450" indent="-171450">
                        <a:buFont typeface="Arial" panose="020B0604020202020204" pitchFamily="34" charset="0"/>
                        <a:buChar char="•"/>
                      </a:pPr>
                      <a:endParaRPr lang="en-US" sz="1200" kern="1200" dirty="0">
                        <a:solidFill>
                          <a:schemeClr val="tx1"/>
                        </a:solidFill>
                        <a:latin typeface="Segoe UI Light" panose="020B0502040204020203" pitchFamily="34" charset="0"/>
                        <a:ea typeface="+mn-ea"/>
                        <a:cs typeface="Segoe UI Light" panose="020B0502040204020203" pitchFamily="34" charset="0"/>
                      </a:endParaRPr>
                    </a:p>
                  </a:txBody>
                  <a:tcPr marL="0" marR="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171450" indent="-171450">
                        <a:buFont typeface="Arial" panose="020B0604020202020204" pitchFamily="34" charset="0"/>
                        <a:buChar char="•"/>
                      </a:pPr>
                      <a:endParaRPr lang="en-US" sz="1200" kern="1200" dirty="0">
                        <a:solidFill>
                          <a:schemeClr val="tx1"/>
                        </a:solidFill>
                        <a:latin typeface="Segoe UI Light" panose="020B0502040204020203" pitchFamily="34" charset="0"/>
                        <a:ea typeface="+mn-ea"/>
                        <a:cs typeface="Segoe UI Light" panose="020B0502040204020203" pitchFamily="34" charset="0"/>
                      </a:endParaRPr>
                    </a:p>
                  </a:txBody>
                  <a:tcPr marL="0" marR="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3352272"/>
                  </a:ext>
                </a:extLst>
              </a:tr>
              <a:tr h="3215872">
                <a:tc>
                  <a:txBody>
                    <a:bodyPr/>
                    <a:lstStyle/>
                    <a:p>
                      <a:pPr marL="171450" indent="-171450">
                        <a:buFont typeface="Arial" panose="020B0604020202020204" pitchFamily="34" charset="0"/>
                        <a:buChar char="•"/>
                        <a:defRPr/>
                      </a:pPr>
                      <a:r>
                        <a:rPr lang="en-CA" sz="1400" b="0" kern="1200" dirty="0">
                          <a:solidFill>
                            <a:schemeClr val="tx1"/>
                          </a:solidFill>
                          <a:latin typeface="Segoe UI Light" panose="020B0502040204020203" pitchFamily="34" charset="0"/>
                          <a:ea typeface="+mn-ea"/>
                          <a:cs typeface="Segoe UI Light" panose="020B0502040204020203" pitchFamily="34" charset="0"/>
                        </a:rPr>
                        <a:t>Over 50 reports</a:t>
                      </a:r>
                    </a:p>
                    <a:p>
                      <a:pPr marL="171450" indent="-171450">
                        <a:buFont typeface="Arial" panose="020B0604020202020204" pitchFamily="34" charset="0"/>
                        <a:buChar char="•"/>
                        <a:defRPr/>
                      </a:pPr>
                      <a:r>
                        <a:rPr lang="en-CA" sz="1400" b="0" kern="1200" dirty="0">
                          <a:solidFill>
                            <a:schemeClr val="tx1"/>
                          </a:solidFill>
                          <a:latin typeface="Segoe UI Light" panose="020B0502040204020203" pitchFamily="34" charset="0"/>
                          <a:ea typeface="+mn-ea"/>
                          <a:cs typeface="Segoe UI Light" panose="020B0502040204020203" pitchFamily="34" charset="0"/>
                        </a:rPr>
                        <a:t>User &amp; Permission Management</a:t>
                      </a:r>
                    </a:p>
                    <a:p>
                      <a:pPr marL="171450" indent="-171450">
                        <a:buFont typeface="Arial" panose="020B0604020202020204" pitchFamily="34" charset="0"/>
                        <a:buChar char="•"/>
                        <a:defRPr/>
                      </a:pPr>
                      <a:r>
                        <a:rPr lang="en-CA" sz="1400" b="0" kern="1200" dirty="0">
                          <a:solidFill>
                            <a:schemeClr val="tx1"/>
                          </a:solidFill>
                          <a:latin typeface="Segoe UI Light" panose="020B0502040204020203" pitchFamily="34" charset="0"/>
                          <a:ea typeface="+mn-ea"/>
                          <a:cs typeface="Segoe UI Light" panose="020B0502040204020203" pitchFamily="34" charset="0"/>
                        </a:rPr>
                        <a:t>Audit Trail</a:t>
                      </a:r>
                    </a:p>
                    <a:p>
                      <a:pPr marL="171450" indent="-171450">
                        <a:buFont typeface="Arial" panose="020B0604020202020204" pitchFamily="34" charset="0"/>
                        <a:buChar char="•"/>
                        <a:defRPr/>
                      </a:pPr>
                      <a:r>
                        <a:rPr lang="en-CA" sz="1400" b="0" kern="1200" dirty="0">
                          <a:solidFill>
                            <a:schemeClr val="tx1"/>
                          </a:solidFill>
                          <a:latin typeface="Segoe UI Light" panose="020B0502040204020203" pitchFamily="34" charset="0"/>
                          <a:ea typeface="+mn-ea"/>
                          <a:cs typeface="Segoe UI Light" panose="020B0502040204020203" pitchFamily="34" charset="0"/>
                        </a:rPr>
                        <a:t>Budgeting</a:t>
                      </a:r>
                    </a:p>
                    <a:p>
                      <a:pPr marL="171450" indent="-171450">
                        <a:buFont typeface="Arial" panose="020B0604020202020204" pitchFamily="34" charset="0"/>
                        <a:buChar char="•"/>
                        <a:defRPr/>
                      </a:pPr>
                      <a:r>
                        <a:rPr lang="en-CA" sz="1400" b="0" kern="1200" dirty="0">
                          <a:solidFill>
                            <a:schemeClr val="tx1"/>
                          </a:solidFill>
                          <a:latin typeface="Segoe UI Light" panose="020B0502040204020203" pitchFamily="34" charset="0"/>
                          <a:ea typeface="+mn-ea"/>
                          <a:cs typeface="Segoe UI Light" panose="020B0502040204020203" pitchFamily="34" charset="0"/>
                        </a:rPr>
                        <a:t>Consultant Billing</a:t>
                      </a:r>
                    </a:p>
                    <a:p>
                      <a:pPr marL="171450" indent="-171450">
                        <a:buFont typeface="Arial" panose="020B0604020202020204" pitchFamily="34" charset="0"/>
                        <a:buChar char="•"/>
                        <a:defRPr/>
                      </a:pPr>
                      <a:r>
                        <a:rPr lang="en-CA" sz="1400" b="0" kern="1200" dirty="0">
                          <a:solidFill>
                            <a:schemeClr val="tx1"/>
                          </a:solidFill>
                          <a:latin typeface="Segoe UI Light" panose="020B0502040204020203" pitchFamily="34" charset="0"/>
                          <a:ea typeface="+mn-ea"/>
                          <a:cs typeface="Segoe UI Light" panose="020B0502040204020203" pitchFamily="34" charset="0"/>
                        </a:rPr>
                        <a:t>24/7 Support via Live-Chat</a:t>
                      </a:r>
                    </a:p>
                    <a:p>
                      <a:pPr marL="171450" indent="-171450">
                        <a:buFont typeface="Arial" panose="020B0604020202020204" pitchFamily="34" charset="0"/>
                        <a:buChar char="•"/>
                        <a:defRPr/>
                      </a:pPr>
                      <a:r>
                        <a:rPr lang="en-CA" sz="1400" b="0" kern="1200" dirty="0">
                          <a:solidFill>
                            <a:schemeClr val="tx1"/>
                          </a:solidFill>
                          <a:latin typeface="Segoe UI Light" panose="020B0502040204020203" pitchFamily="34" charset="0"/>
                          <a:ea typeface="+mn-ea"/>
                          <a:cs typeface="Segoe UI Light" panose="020B0502040204020203" pitchFamily="34" charset="0"/>
                        </a:rPr>
                        <a:t>Automated Emails &amp; Excel Export</a:t>
                      </a:r>
                    </a:p>
                    <a:p>
                      <a:pPr marL="171450" indent="-171450">
                        <a:buFont typeface="Arial" panose="020B0604020202020204" pitchFamily="34" charset="0"/>
                        <a:buChar char="•"/>
                        <a:defRPr/>
                      </a:pPr>
                      <a:r>
                        <a:rPr lang="en-CA" sz="1400" b="0" kern="1200" dirty="0">
                          <a:solidFill>
                            <a:schemeClr val="tx1"/>
                          </a:solidFill>
                          <a:latin typeface="Segoe UI Light" panose="020B0502040204020203" pitchFamily="34" charset="0"/>
                          <a:ea typeface="+mn-ea"/>
                          <a:cs typeface="Segoe UI Light" panose="020B0502040204020203" pitchFamily="34" charset="0"/>
                        </a:rPr>
                        <a:t>Referrals</a:t>
                      </a:r>
                    </a:p>
                    <a:p>
                      <a:pPr marL="171450" indent="-171450">
                        <a:buFont typeface="Arial" panose="020B0604020202020204" pitchFamily="34" charset="0"/>
                        <a:buChar char="•"/>
                        <a:defRPr/>
                      </a:pPr>
                      <a:r>
                        <a:rPr lang="en-CA" sz="1400" b="0" kern="1200" dirty="0">
                          <a:solidFill>
                            <a:schemeClr val="tx1"/>
                          </a:solidFill>
                          <a:latin typeface="Segoe UI Light" panose="020B0502040204020203" pitchFamily="34" charset="0"/>
                          <a:ea typeface="+mn-ea"/>
                          <a:cs typeface="Segoe UI Light" panose="020B0502040204020203" pitchFamily="34" charset="0"/>
                        </a:rPr>
                        <a:t>Applications</a:t>
                      </a:r>
                    </a:p>
                    <a:p>
                      <a:pPr marL="171450" indent="-171450">
                        <a:buFont typeface="Arial" panose="020B0604020202020204" pitchFamily="34" charset="0"/>
                        <a:buChar char="•"/>
                        <a:defRPr/>
                      </a:pPr>
                      <a:r>
                        <a:rPr lang="en-CA" sz="1400" b="0" kern="1200" dirty="0">
                          <a:solidFill>
                            <a:schemeClr val="tx1"/>
                          </a:solidFill>
                          <a:latin typeface="Segoe UI Light" panose="020B0502040204020203" pitchFamily="34" charset="0"/>
                          <a:ea typeface="+mn-ea"/>
                          <a:cs typeface="Segoe UI Light" panose="020B0502040204020203" pitchFamily="34" charset="0"/>
                        </a:rPr>
                        <a:t>Notes</a:t>
                      </a:r>
                    </a:p>
                    <a:p>
                      <a:pPr marL="171450" indent="-171450">
                        <a:buFont typeface="Arial" panose="020B0604020202020204" pitchFamily="34" charset="0"/>
                        <a:buChar char="•"/>
                        <a:defRPr/>
                      </a:pPr>
                      <a:r>
                        <a:rPr lang="en-CA" sz="1400" b="0" kern="1200" dirty="0">
                          <a:solidFill>
                            <a:schemeClr val="tx1"/>
                          </a:solidFill>
                          <a:latin typeface="Segoe UI Light" panose="020B0502040204020203" pitchFamily="34" charset="0"/>
                          <a:ea typeface="+mn-ea"/>
                          <a:cs typeface="Segoe UI Light" panose="020B0502040204020203" pitchFamily="34" charset="0"/>
                        </a:rPr>
                        <a:t>Transportation</a:t>
                      </a:r>
                    </a:p>
                    <a:p>
                      <a:pPr marL="171450" indent="-171450">
                        <a:buFont typeface="Arial" panose="020B0604020202020204" pitchFamily="34" charset="0"/>
                        <a:buChar char="•"/>
                        <a:defRPr/>
                      </a:pPr>
                      <a:r>
                        <a:rPr lang="en-CA" sz="1400" b="0" kern="1200" dirty="0">
                          <a:solidFill>
                            <a:schemeClr val="tx1"/>
                          </a:solidFill>
                          <a:latin typeface="Segoe UI Light" panose="020B0502040204020203" pitchFamily="34" charset="0"/>
                          <a:ea typeface="+mn-ea"/>
                          <a:cs typeface="Segoe UI Light" panose="020B0502040204020203" pitchFamily="34" charset="0"/>
                        </a:rPr>
                        <a:t>Family (Parents &amp; Siblings)</a:t>
                      </a:r>
                    </a:p>
                    <a:p>
                      <a:pPr marL="171450" indent="-171450">
                        <a:buFont typeface="Arial" panose="020B0604020202020204" pitchFamily="34" charset="0"/>
                        <a:buChar char="•"/>
                        <a:defRPr/>
                      </a:pPr>
                      <a:r>
                        <a:rPr lang="en-CA" sz="1400" b="0" kern="1200" dirty="0">
                          <a:solidFill>
                            <a:schemeClr val="tx1"/>
                          </a:solidFill>
                          <a:latin typeface="Segoe UI Light" panose="020B0502040204020203" pitchFamily="34" charset="0"/>
                          <a:ea typeface="+mn-ea"/>
                          <a:cs typeface="Segoe UI Light" panose="020B0502040204020203" pitchFamily="34" charset="0"/>
                        </a:rPr>
                        <a:t>PASI integration, work Items</a:t>
                      </a:r>
                    </a:p>
                    <a:p>
                      <a:pPr marL="171450" indent="-171450">
                        <a:buFont typeface="Arial" panose="020B0604020202020204" pitchFamily="34" charset="0"/>
                        <a:buChar char="•"/>
                        <a:defRPr/>
                      </a:pPr>
                      <a:endParaRPr lang="en-US" sz="1400" b="0" dirty="0">
                        <a:solidFill>
                          <a:schemeClr val="tx1"/>
                        </a:solidFill>
                        <a:latin typeface="Segoe UI Light" panose="020B0502040204020203" pitchFamily="34" charset="0"/>
                        <a:cs typeface="Segoe UI Light" panose="020B0502040204020203" pitchFamily="34" charset="0"/>
                      </a:endParaRPr>
                    </a:p>
                  </a:txBody>
                  <a:tcPr marL="0" marR="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Medical</a:t>
                      </a:r>
                    </a:p>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Emergency Contact</a:t>
                      </a:r>
                    </a:p>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Notes</a:t>
                      </a:r>
                    </a:p>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Transportation</a:t>
                      </a:r>
                    </a:p>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Family (Parents &amp; Siblings)</a:t>
                      </a:r>
                    </a:p>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PASI integration</a:t>
                      </a:r>
                    </a:p>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Detailed Medical information</a:t>
                      </a:r>
                    </a:p>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Work Items</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kern="1200" dirty="0">
                          <a:solidFill>
                            <a:schemeClr val="tx1"/>
                          </a:solidFill>
                          <a:latin typeface="Segoe UI Light" panose="020B0502040204020203" pitchFamily="34" charset="0"/>
                          <a:ea typeface="+mn-ea"/>
                          <a:cs typeface="Segoe UI Light" panose="020B0502040204020203" pitchFamily="34" charset="0"/>
                        </a:rPr>
                        <a:t>Emergency Contact</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kern="1200" dirty="0">
                          <a:solidFill>
                            <a:schemeClr val="tx1"/>
                          </a:solidFill>
                          <a:latin typeface="Segoe UI Light" panose="020B0502040204020203" pitchFamily="34" charset="0"/>
                          <a:ea typeface="+mn-ea"/>
                          <a:cs typeface="Segoe UI Light" panose="020B0502040204020203" pitchFamily="34" charset="0"/>
                        </a:rPr>
                        <a:t>Detailed Medical information</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400" b="0" kern="1200" dirty="0">
                        <a:solidFill>
                          <a:schemeClr val="tx1"/>
                        </a:solidFill>
                        <a:latin typeface="Segoe UI Light" panose="020B0502040204020203" pitchFamily="34" charset="0"/>
                        <a:ea typeface="+mn-ea"/>
                        <a:cs typeface="Segoe UI Light" panose="020B0502040204020203" pitchFamily="34" charset="0"/>
                      </a:endParaRPr>
                    </a:p>
                    <a:p>
                      <a:pPr marL="171450" indent="-171450">
                        <a:buFont typeface="Arial" panose="020B0604020202020204" pitchFamily="34" charset="0"/>
                        <a:buChar char="•"/>
                      </a:pPr>
                      <a:endParaRPr lang="en-US" sz="1400" b="0" kern="1200" dirty="0">
                        <a:solidFill>
                          <a:schemeClr val="tx1"/>
                        </a:solidFill>
                        <a:latin typeface="Segoe UI Light" panose="020B0502040204020203" pitchFamily="34" charset="0"/>
                        <a:ea typeface="+mn-ea"/>
                        <a:cs typeface="Segoe UI Light" panose="020B0502040204020203" pitchFamily="34" charset="0"/>
                      </a:endParaRPr>
                    </a:p>
                  </a:txBody>
                  <a:tcPr marL="0" marR="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Attendance</a:t>
                      </a:r>
                    </a:p>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Individualized Program Plan</a:t>
                      </a:r>
                    </a:p>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Daycare</a:t>
                      </a:r>
                    </a:p>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Report Cards</a:t>
                      </a:r>
                    </a:p>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Scheduler</a:t>
                      </a:r>
                    </a:p>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Assessments(SLP,OT,PT,ASQ)</a:t>
                      </a:r>
                    </a:p>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Funding</a:t>
                      </a:r>
                    </a:p>
                    <a:p>
                      <a:pPr marL="171450" indent="-171450">
                        <a:buFont typeface="Arial" panose="020B0604020202020204" pitchFamily="34" charset="0"/>
                        <a:buChar char="•"/>
                      </a:pPr>
                      <a:r>
                        <a:rPr lang="en-CA" sz="1400" b="0" kern="1200" dirty="0">
                          <a:solidFill>
                            <a:schemeClr val="tx1"/>
                          </a:solidFill>
                          <a:latin typeface="Segoe UI Light" panose="020B0502040204020203" pitchFamily="34" charset="0"/>
                          <a:ea typeface="+mn-ea"/>
                          <a:cs typeface="Segoe UI Light" panose="020B0502040204020203" pitchFamily="34" charset="0"/>
                        </a:rPr>
                        <a:t>PASI (School Enrollment &amp; High School Marks)</a:t>
                      </a:r>
                      <a:endParaRPr lang="en-US" sz="1400" b="0" kern="1200" dirty="0">
                        <a:solidFill>
                          <a:schemeClr val="tx1"/>
                        </a:solidFill>
                        <a:latin typeface="Segoe UI Light" panose="020B0502040204020203" pitchFamily="34" charset="0"/>
                        <a:ea typeface="+mn-ea"/>
                        <a:cs typeface="Segoe UI Light" panose="020B0502040204020203" pitchFamily="34" charset="0"/>
                      </a:endParaRPr>
                    </a:p>
                  </a:txBody>
                  <a:tcPr marL="0" marR="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0294357"/>
                  </a:ext>
                </a:extLst>
              </a:tr>
            </a:tbl>
          </a:graphicData>
        </a:graphic>
      </p:graphicFrame>
      <p:sp>
        <p:nvSpPr>
          <p:cNvPr id="17" name="TextBox 16">
            <a:extLst>
              <a:ext uri="{FF2B5EF4-FFF2-40B4-BE49-F238E27FC236}">
                <a16:creationId xmlns:a16="http://schemas.microsoft.com/office/drawing/2014/main" id="{48DBF7AB-9C58-4474-B640-F148AB3D6135}"/>
              </a:ext>
            </a:extLst>
          </p:cNvPr>
          <p:cNvSpPr txBox="1"/>
          <p:nvPr/>
        </p:nvSpPr>
        <p:spPr>
          <a:xfrm>
            <a:off x="8503919" y="2531591"/>
            <a:ext cx="3230881" cy="3877985"/>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a:t>
            </a:r>
            <a:r>
              <a:rPr lang="en-US" sz="1200" b="1" dirty="0">
                <a:solidFill>
                  <a:srgbClr val="FFFFFF"/>
                </a:solidFill>
                <a:latin typeface="Segoe UI Light" panose="020B0502040204020203" pitchFamily="34" charset="0"/>
                <a:cs typeface="Segoe UI Light" panose="020B0502040204020203" pitchFamily="34" charset="0"/>
              </a:rPr>
              <a:t>We have been working with Greg Michetti and his team for almost 10 years and are proud to say we have been chosen as one of the pilot programs. As such, we have seen numerous new features gradually added to the system while being PASI compliant. SchoolCloud SIS is simple and flexible for additional customization with no concerns about data security. We are using multiple features such as online student applications, tracking student attendance, transportation information, IPP’s, documents and assessments uploading, reporting, etc. SchoolCloud saves our staff time and effort while providing accurate data. The online “Chat Live” feature is very helpful for our staff to connect with Kelly M. and his team to ask questions, and they are very supportive in handling and resolving any issues. I have no hesitation in recommending the services of MIS “</a:t>
            </a:r>
            <a:endParaRPr kumimoji="0" lang="en-US" sz="1200" b="1"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15875" marR="0" lvl="2" indent="0" algn="l" defTabSz="932513"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Segoe UI Semibold" charset="0"/>
                <a:cs typeface="Segoe UI Semibold" charset="0"/>
              </a:rPr>
              <a:t>Walter Lidster, Executive Director</a:t>
            </a:r>
            <a:endParaRPr kumimoji="0" lang="en-US" sz="1200" b="1" i="0" u="none" strike="noStrike" kern="1200" cap="none" spc="0" normalizeH="0" baseline="0" noProof="0" dirty="0">
              <a:ln>
                <a:noFill/>
              </a:ln>
              <a:solidFill>
                <a:srgbClr val="FFFFFF"/>
              </a:solidFill>
              <a:effectLst/>
              <a:uLnTx/>
              <a:uFillTx/>
              <a:latin typeface="Segoe UI Semibold" charset="0"/>
              <a:ea typeface="+mn-ea"/>
              <a:cs typeface="Segoe UI Semibold" charset="0"/>
            </a:endParaRPr>
          </a:p>
          <a:p>
            <a:pPr marL="15875" marR="0" lvl="2" indent="0" algn="l" defTabSz="932513"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Segoe UI Light" charset="0"/>
                <a:ea typeface="Segoe UI Light" charset="0"/>
                <a:cs typeface="Segoe UI Light" charset="0"/>
              </a:rPr>
              <a:t>ABC Head Start Society, Edmonton, AB</a:t>
            </a:r>
            <a:endParaRPr kumimoji="0" lang="en-US" sz="1200" b="0" i="0" u="none" strike="noStrike" kern="1200" cap="none" spc="0" normalizeH="0" baseline="0" noProof="0" dirty="0">
              <a:ln>
                <a:noFill/>
              </a:ln>
              <a:solidFill>
                <a:srgbClr val="FFFFFF"/>
              </a:solidFill>
              <a:effectLst/>
              <a:uLnTx/>
              <a:uFillTx/>
              <a:latin typeface="Segoe UI Light" charset="0"/>
              <a:ea typeface="Segoe UI Light" charset="0"/>
              <a:cs typeface="Segoe UI Light" charset="0"/>
            </a:endParaRPr>
          </a:p>
        </p:txBody>
      </p:sp>
      <p:sp>
        <p:nvSpPr>
          <p:cNvPr id="2" name="Title 1">
            <a:extLst>
              <a:ext uri="{FF2B5EF4-FFF2-40B4-BE49-F238E27FC236}">
                <a16:creationId xmlns:a16="http://schemas.microsoft.com/office/drawing/2014/main" id="{EC75DCA7-AE6B-5E44-BFDD-D397ED52517B}"/>
              </a:ext>
            </a:extLst>
          </p:cNvPr>
          <p:cNvSpPr>
            <a:spLocks noGrp="1"/>
          </p:cNvSpPr>
          <p:nvPr>
            <p:ph type="title"/>
          </p:nvPr>
        </p:nvSpPr>
        <p:spPr>
          <a:xfrm>
            <a:off x="382207" y="477233"/>
            <a:ext cx="7435782" cy="494189"/>
          </a:xfrm>
        </p:spPr>
        <p:txBody>
          <a:bodyPr tIns="0"/>
          <a:lstStyle/>
          <a:p>
            <a:pPr lvl="0" defTabSz="914400">
              <a:lnSpc>
                <a:spcPct val="100000"/>
              </a:lnSpc>
              <a:spcBef>
                <a:spcPts val="0"/>
              </a:spcBef>
              <a:defRPr/>
            </a:pPr>
            <a:r>
              <a:rPr lang="en-US" dirty="0">
                <a:solidFill>
                  <a:schemeClr val="accent1"/>
                </a:solidFill>
              </a:rPr>
              <a:t>SchoolCloud Basic Features</a:t>
            </a:r>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endParaRPr lang="en-US" dirty="0">
              <a:solidFill>
                <a:schemeClr val="accent1"/>
              </a:solidFill>
            </a:endParaRPr>
          </a:p>
        </p:txBody>
      </p:sp>
      <p:sp>
        <p:nvSpPr>
          <p:cNvPr id="29" name="Rectangle 28">
            <a:extLst>
              <a:ext uri="{FF2B5EF4-FFF2-40B4-BE49-F238E27FC236}">
                <a16:creationId xmlns:a16="http://schemas.microsoft.com/office/drawing/2014/main" id="{346264D8-B684-4C4D-B101-7D81B8D597C5}"/>
              </a:ext>
            </a:extLst>
          </p:cNvPr>
          <p:cNvSpPr/>
          <p:nvPr/>
        </p:nvSpPr>
        <p:spPr bwMode="auto">
          <a:xfrm>
            <a:off x="5341472" y="1571937"/>
            <a:ext cx="2154686" cy="18007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cs typeface="Segoe UI" pitchFamily="34" charset="0"/>
            </a:endParaRPr>
          </a:p>
        </p:txBody>
      </p:sp>
      <p:sp>
        <p:nvSpPr>
          <p:cNvPr id="30" name="Rectangle 29">
            <a:extLst>
              <a:ext uri="{FF2B5EF4-FFF2-40B4-BE49-F238E27FC236}">
                <a16:creationId xmlns:a16="http://schemas.microsoft.com/office/drawing/2014/main" id="{C0E53F0A-7D2B-4200-A7B7-9C645B8E4C24}"/>
              </a:ext>
            </a:extLst>
          </p:cNvPr>
          <p:cNvSpPr/>
          <p:nvPr/>
        </p:nvSpPr>
        <p:spPr bwMode="auto">
          <a:xfrm>
            <a:off x="3016100" y="1608843"/>
            <a:ext cx="2152850" cy="18340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cs typeface="Segoe UI" pitchFamily="34" charset="0"/>
            </a:endParaRPr>
          </a:p>
        </p:txBody>
      </p:sp>
      <p:sp>
        <p:nvSpPr>
          <p:cNvPr id="31" name="Rectangle 30">
            <a:extLst>
              <a:ext uri="{FF2B5EF4-FFF2-40B4-BE49-F238E27FC236}">
                <a16:creationId xmlns:a16="http://schemas.microsoft.com/office/drawing/2014/main" id="{5123593D-4502-4BAC-A637-6DD4F0182A6F}"/>
              </a:ext>
            </a:extLst>
          </p:cNvPr>
          <p:cNvSpPr/>
          <p:nvPr/>
        </p:nvSpPr>
        <p:spPr bwMode="auto">
          <a:xfrm>
            <a:off x="522027" y="1612484"/>
            <a:ext cx="2336629" cy="184759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7D4C23E5-2112-467D-9662-65A9F7CC1A1C}"/>
              </a:ext>
            </a:extLst>
          </p:cNvPr>
          <p:cNvGrpSpPr/>
          <p:nvPr/>
        </p:nvGrpSpPr>
        <p:grpSpPr>
          <a:xfrm>
            <a:off x="798650" y="1819049"/>
            <a:ext cx="1765291" cy="1269689"/>
            <a:chOff x="10145591" y="2274674"/>
            <a:chExt cx="1397667" cy="1070998"/>
          </a:xfrm>
        </p:grpSpPr>
        <p:sp>
          <p:nvSpPr>
            <p:cNvPr id="33" name="Freeform 10">
              <a:extLst>
                <a:ext uri="{FF2B5EF4-FFF2-40B4-BE49-F238E27FC236}">
                  <a16:creationId xmlns:a16="http://schemas.microsoft.com/office/drawing/2014/main" id="{D030E79F-D572-4842-8D7B-2BC0061335AE}"/>
                </a:ext>
              </a:extLst>
            </p:cNvPr>
            <p:cNvSpPr>
              <a:spLocks/>
            </p:cNvSpPr>
            <p:nvPr/>
          </p:nvSpPr>
          <p:spPr bwMode="auto">
            <a:xfrm>
              <a:off x="10145591" y="2274674"/>
              <a:ext cx="1397667" cy="863331"/>
            </a:xfrm>
            <a:custGeom>
              <a:avLst/>
              <a:gdLst>
                <a:gd name="T0" fmla="*/ 0 w 338"/>
                <a:gd name="T1" fmla="*/ 93 h 208"/>
                <a:gd name="T2" fmla="*/ 0 w 338"/>
                <a:gd name="T3" fmla="*/ 10 h 208"/>
                <a:gd name="T4" fmla="*/ 10 w 338"/>
                <a:gd name="T5" fmla="*/ 0 h 208"/>
                <a:gd name="T6" fmla="*/ 328 w 338"/>
                <a:gd name="T7" fmla="*/ 0 h 208"/>
                <a:gd name="T8" fmla="*/ 338 w 338"/>
                <a:gd name="T9" fmla="*/ 10 h 208"/>
                <a:gd name="T10" fmla="*/ 338 w 338"/>
                <a:gd name="T11" fmla="*/ 198 h 208"/>
                <a:gd name="T12" fmla="*/ 328 w 338"/>
                <a:gd name="T13" fmla="*/ 208 h 208"/>
                <a:gd name="T14" fmla="*/ 242 w 338"/>
                <a:gd name="T15" fmla="*/ 208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208">
                  <a:moveTo>
                    <a:pt x="0" y="93"/>
                  </a:moveTo>
                  <a:cubicBezTo>
                    <a:pt x="0" y="10"/>
                    <a:pt x="0" y="10"/>
                    <a:pt x="0" y="10"/>
                  </a:cubicBezTo>
                  <a:cubicBezTo>
                    <a:pt x="0" y="5"/>
                    <a:pt x="5" y="0"/>
                    <a:pt x="10" y="0"/>
                  </a:cubicBezTo>
                  <a:cubicBezTo>
                    <a:pt x="328" y="0"/>
                    <a:pt x="328" y="0"/>
                    <a:pt x="328" y="0"/>
                  </a:cubicBezTo>
                  <a:cubicBezTo>
                    <a:pt x="334" y="0"/>
                    <a:pt x="338" y="5"/>
                    <a:pt x="338" y="10"/>
                  </a:cubicBezTo>
                  <a:cubicBezTo>
                    <a:pt x="338" y="198"/>
                    <a:pt x="338" y="198"/>
                    <a:pt x="338" y="198"/>
                  </a:cubicBezTo>
                  <a:cubicBezTo>
                    <a:pt x="338" y="203"/>
                    <a:pt x="334" y="208"/>
                    <a:pt x="328" y="208"/>
                  </a:cubicBezTo>
                  <a:cubicBezTo>
                    <a:pt x="242" y="208"/>
                    <a:pt x="242" y="208"/>
                    <a:pt x="242" y="208"/>
                  </a:cubicBezTo>
                </a:path>
              </a:pathLst>
            </a:custGeom>
            <a:solidFill>
              <a:schemeClr val="accent1"/>
            </a:solidFill>
            <a:ln w="38100"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sp>
          <p:nvSpPr>
            <p:cNvPr id="34" name="Line 5">
              <a:extLst>
                <a:ext uri="{FF2B5EF4-FFF2-40B4-BE49-F238E27FC236}">
                  <a16:creationId xmlns:a16="http://schemas.microsoft.com/office/drawing/2014/main" id="{7E1B8565-7C90-40FD-BD19-733BB9F432E0}"/>
                </a:ext>
              </a:extLst>
            </p:cNvPr>
            <p:cNvSpPr>
              <a:spLocks noChangeShapeType="1"/>
            </p:cNvSpPr>
            <p:nvPr/>
          </p:nvSpPr>
          <p:spPr bwMode="auto">
            <a:xfrm>
              <a:off x="11099926" y="3345672"/>
              <a:ext cx="282333" cy="0"/>
            </a:xfrm>
            <a:prstGeom prst="line">
              <a:avLst/>
            </a:pr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sp>
          <p:nvSpPr>
            <p:cNvPr id="35" name="Freeform 7">
              <a:extLst>
                <a:ext uri="{FF2B5EF4-FFF2-40B4-BE49-F238E27FC236}">
                  <a16:creationId xmlns:a16="http://schemas.microsoft.com/office/drawing/2014/main" id="{5E73CC42-DB0F-434D-85E3-0DD8B7F84A73}"/>
                </a:ext>
              </a:extLst>
            </p:cNvPr>
            <p:cNvSpPr>
              <a:spLocks/>
            </p:cNvSpPr>
            <p:nvPr/>
          </p:nvSpPr>
          <p:spPr bwMode="auto">
            <a:xfrm>
              <a:off x="10145591" y="2610673"/>
              <a:ext cx="1001000" cy="734999"/>
            </a:xfrm>
            <a:custGeom>
              <a:avLst/>
              <a:gdLst>
                <a:gd name="T0" fmla="*/ 242 w 242"/>
                <a:gd name="T1" fmla="*/ 165 h 177"/>
                <a:gd name="T2" fmla="*/ 229 w 242"/>
                <a:gd name="T3" fmla="*/ 177 h 177"/>
                <a:gd name="T4" fmla="*/ 12 w 242"/>
                <a:gd name="T5" fmla="*/ 177 h 177"/>
                <a:gd name="T6" fmla="*/ 0 w 242"/>
                <a:gd name="T7" fmla="*/ 165 h 177"/>
                <a:gd name="T8" fmla="*/ 0 w 242"/>
                <a:gd name="T9" fmla="*/ 12 h 177"/>
                <a:gd name="T10" fmla="*/ 12 w 242"/>
                <a:gd name="T11" fmla="*/ 0 h 177"/>
                <a:gd name="T12" fmla="*/ 229 w 242"/>
                <a:gd name="T13" fmla="*/ 0 h 177"/>
                <a:gd name="T14" fmla="*/ 242 w 242"/>
                <a:gd name="T15" fmla="*/ 12 h 177"/>
                <a:gd name="T16" fmla="*/ 242 w 242"/>
                <a:gd name="T17" fmla="*/ 16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177">
                  <a:moveTo>
                    <a:pt x="242" y="165"/>
                  </a:moveTo>
                  <a:cubicBezTo>
                    <a:pt x="242" y="172"/>
                    <a:pt x="236" y="177"/>
                    <a:pt x="229" y="177"/>
                  </a:cubicBezTo>
                  <a:cubicBezTo>
                    <a:pt x="12" y="177"/>
                    <a:pt x="12" y="177"/>
                    <a:pt x="12" y="177"/>
                  </a:cubicBezTo>
                  <a:cubicBezTo>
                    <a:pt x="6" y="177"/>
                    <a:pt x="0" y="172"/>
                    <a:pt x="0" y="165"/>
                  </a:cubicBezTo>
                  <a:cubicBezTo>
                    <a:pt x="0" y="12"/>
                    <a:pt x="0" y="12"/>
                    <a:pt x="0" y="12"/>
                  </a:cubicBezTo>
                  <a:cubicBezTo>
                    <a:pt x="0" y="5"/>
                    <a:pt x="6" y="0"/>
                    <a:pt x="12" y="0"/>
                  </a:cubicBezTo>
                  <a:cubicBezTo>
                    <a:pt x="229" y="0"/>
                    <a:pt x="229" y="0"/>
                    <a:pt x="229" y="0"/>
                  </a:cubicBezTo>
                  <a:cubicBezTo>
                    <a:pt x="236" y="0"/>
                    <a:pt x="242" y="5"/>
                    <a:pt x="242" y="12"/>
                  </a:cubicBezTo>
                  <a:lnTo>
                    <a:pt x="242" y="165"/>
                  </a:lnTo>
                  <a:close/>
                </a:path>
              </a:pathLst>
            </a:custGeom>
            <a:solidFill>
              <a:schemeClr val="accent1"/>
            </a:solidFill>
            <a:ln w="38100"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sp>
          <p:nvSpPr>
            <p:cNvPr id="36" name="Freeform 6">
              <a:extLst>
                <a:ext uri="{FF2B5EF4-FFF2-40B4-BE49-F238E27FC236}">
                  <a16:creationId xmlns:a16="http://schemas.microsoft.com/office/drawing/2014/main" id="{A3203C1D-60B1-4739-8956-217E40DC656B}"/>
                </a:ext>
              </a:extLst>
            </p:cNvPr>
            <p:cNvSpPr>
              <a:spLocks/>
            </p:cNvSpPr>
            <p:nvPr/>
          </p:nvSpPr>
          <p:spPr bwMode="auto">
            <a:xfrm>
              <a:off x="10252924" y="2872006"/>
              <a:ext cx="280000" cy="473666"/>
            </a:xfrm>
            <a:custGeom>
              <a:avLst/>
              <a:gdLst>
                <a:gd name="T0" fmla="*/ 65 w 68"/>
                <a:gd name="T1" fmla="*/ 114 h 114"/>
                <a:gd name="T2" fmla="*/ 4 w 68"/>
                <a:gd name="T3" fmla="*/ 114 h 114"/>
                <a:gd name="T4" fmla="*/ 0 w 68"/>
                <a:gd name="T5" fmla="*/ 110 h 114"/>
                <a:gd name="T6" fmla="*/ 0 w 68"/>
                <a:gd name="T7" fmla="*/ 4 h 114"/>
                <a:gd name="T8" fmla="*/ 4 w 68"/>
                <a:gd name="T9" fmla="*/ 0 h 114"/>
                <a:gd name="T10" fmla="*/ 65 w 68"/>
                <a:gd name="T11" fmla="*/ 0 h 114"/>
                <a:gd name="T12" fmla="*/ 68 w 68"/>
                <a:gd name="T13" fmla="*/ 4 h 114"/>
                <a:gd name="T14" fmla="*/ 68 w 68"/>
                <a:gd name="T15" fmla="*/ 110 h 114"/>
                <a:gd name="T16" fmla="*/ 65 w 68"/>
                <a:gd name="T17"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114">
                  <a:moveTo>
                    <a:pt x="65" y="114"/>
                  </a:moveTo>
                  <a:cubicBezTo>
                    <a:pt x="4" y="114"/>
                    <a:pt x="4" y="114"/>
                    <a:pt x="4" y="114"/>
                  </a:cubicBezTo>
                  <a:cubicBezTo>
                    <a:pt x="2" y="114"/>
                    <a:pt x="0" y="112"/>
                    <a:pt x="0" y="110"/>
                  </a:cubicBezTo>
                  <a:cubicBezTo>
                    <a:pt x="0" y="4"/>
                    <a:pt x="0" y="4"/>
                    <a:pt x="0" y="4"/>
                  </a:cubicBezTo>
                  <a:cubicBezTo>
                    <a:pt x="0" y="2"/>
                    <a:pt x="2" y="0"/>
                    <a:pt x="4" y="0"/>
                  </a:cubicBezTo>
                  <a:cubicBezTo>
                    <a:pt x="65" y="0"/>
                    <a:pt x="65" y="0"/>
                    <a:pt x="65" y="0"/>
                  </a:cubicBezTo>
                  <a:cubicBezTo>
                    <a:pt x="67" y="0"/>
                    <a:pt x="68" y="2"/>
                    <a:pt x="68" y="4"/>
                  </a:cubicBezTo>
                  <a:cubicBezTo>
                    <a:pt x="68" y="110"/>
                    <a:pt x="68" y="110"/>
                    <a:pt x="68" y="110"/>
                  </a:cubicBezTo>
                  <a:cubicBezTo>
                    <a:pt x="68" y="112"/>
                    <a:pt x="67" y="114"/>
                    <a:pt x="65" y="114"/>
                  </a:cubicBezTo>
                  <a:close/>
                </a:path>
              </a:pathLst>
            </a:custGeom>
            <a:solidFill>
              <a:schemeClr val="accent1"/>
            </a:solidFill>
            <a:ln w="38100"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sp>
          <p:nvSpPr>
            <p:cNvPr id="37" name="Line 9">
              <a:extLst>
                <a:ext uri="{FF2B5EF4-FFF2-40B4-BE49-F238E27FC236}">
                  <a16:creationId xmlns:a16="http://schemas.microsoft.com/office/drawing/2014/main" id="{004B8460-BAFC-4BB6-AC87-BBE499A77AB4}"/>
                </a:ext>
              </a:extLst>
            </p:cNvPr>
            <p:cNvSpPr>
              <a:spLocks noChangeShapeType="1"/>
            </p:cNvSpPr>
            <p:nvPr/>
          </p:nvSpPr>
          <p:spPr bwMode="auto">
            <a:xfrm flipH="1">
              <a:off x="10362592" y="3245338"/>
              <a:ext cx="65333" cy="0"/>
            </a:xfrm>
            <a:prstGeom prst="line">
              <a:avLst/>
            </a:pr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sp>
          <p:nvSpPr>
            <p:cNvPr id="38" name="Freeform 11">
              <a:extLst>
                <a:ext uri="{FF2B5EF4-FFF2-40B4-BE49-F238E27FC236}">
                  <a16:creationId xmlns:a16="http://schemas.microsoft.com/office/drawing/2014/main" id="{853F2CB8-6FD9-4CE3-953E-2A14F2319AF3}"/>
                </a:ext>
              </a:extLst>
            </p:cNvPr>
            <p:cNvSpPr>
              <a:spLocks/>
            </p:cNvSpPr>
            <p:nvPr/>
          </p:nvSpPr>
          <p:spPr bwMode="auto">
            <a:xfrm rot="10800000">
              <a:off x="10391605" y="2511506"/>
              <a:ext cx="941649" cy="528500"/>
            </a:xfrm>
            <a:custGeom>
              <a:avLst/>
              <a:gdLst>
                <a:gd name="T0" fmla="*/ 0 w 197"/>
                <a:gd name="T1" fmla="*/ 145 h 145"/>
                <a:gd name="T2" fmla="*/ 197 w 197"/>
                <a:gd name="T3" fmla="*/ 0 h 145"/>
              </a:gdLst>
              <a:ahLst/>
              <a:cxnLst>
                <a:cxn ang="0">
                  <a:pos x="T0" y="T1"/>
                </a:cxn>
                <a:cxn ang="0">
                  <a:pos x="T2" y="T3"/>
                </a:cxn>
              </a:cxnLst>
              <a:rect l="0" t="0" r="r" b="b"/>
              <a:pathLst>
                <a:path w="197" h="145">
                  <a:moveTo>
                    <a:pt x="0" y="145"/>
                  </a:moveTo>
                  <a:cubicBezTo>
                    <a:pt x="0" y="145"/>
                    <a:pt x="32" y="0"/>
                    <a:pt x="197" y="0"/>
                  </a:cubicBezTo>
                </a:path>
              </a:pathLst>
            </a:custGeom>
            <a:noFill/>
            <a:ln w="38100"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sp>
          <p:nvSpPr>
            <p:cNvPr id="39" name="Line 9">
              <a:extLst>
                <a:ext uri="{FF2B5EF4-FFF2-40B4-BE49-F238E27FC236}">
                  <a16:creationId xmlns:a16="http://schemas.microsoft.com/office/drawing/2014/main" id="{A89F342D-4B9B-4038-9966-0C20F0B4695D}"/>
                </a:ext>
              </a:extLst>
            </p:cNvPr>
            <p:cNvSpPr>
              <a:spLocks noChangeShapeType="1"/>
            </p:cNvSpPr>
            <p:nvPr/>
          </p:nvSpPr>
          <p:spPr bwMode="auto">
            <a:xfrm flipH="1">
              <a:off x="10613424" y="3245338"/>
              <a:ext cx="65333" cy="0"/>
            </a:xfrm>
            <a:prstGeom prst="line">
              <a:avLst/>
            </a:pr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sp>
          <p:nvSpPr>
            <p:cNvPr id="40" name="Oval 6">
              <a:extLst>
                <a:ext uri="{FF2B5EF4-FFF2-40B4-BE49-F238E27FC236}">
                  <a16:creationId xmlns:a16="http://schemas.microsoft.com/office/drawing/2014/main" id="{F2997CE6-8621-49BE-B0E2-D82BB78C2D28}"/>
                </a:ext>
              </a:extLst>
            </p:cNvPr>
            <p:cNvSpPr>
              <a:spLocks noChangeArrowheads="1"/>
            </p:cNvSpPr>
            <p:nvPr/>
          </p:nvSpPr>
          <p:spPr bwMode="auto">
            <a:xfrm>
              <a:off x="10312284" y="2956370"/>
              <a:ext cx="161280" cy="161280"/>
            </a:xfrm>
            <a:prstGeom prst="ellipse">
              <a:avLst/>
            </a:prstGeom>
            <a:solidFill>
              <a:schemeClr val="accent1"/>
            </a:solidFill>
            <a:ln w="38100"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sp>
          <p:nvSpPr>
            <p:cNvPr id="41" name="Oval 6">
              <a:extLst>
                <a:ext uri="{FF2B5EF4-FFF2-40B4-BE49-F238E27FC236}">
                  <a16:creationId xmlns:a16="http://schemas.microsoft.com/office/drawing/2014/main" id="{F8FD781A-83B5-4BEF-82C7-EC896D54666D}"/>
                </a:ext>
              </a:extLst>
            </p:cNvPr>
            <p:cNvSpPr>
              <a:spLocks noChangeArrowheads="1"/>
            </p:cNvSpPr>
            <p:nvPr/>
          </p:nvSpPr>
          <p:spPr bwMode="auto">
            <a:xfrm>
              <a:off x="10787115" y="2880616"/>
              <a:ext cx="161280" cy="161280"/>
            </a:xfrm>
            <a:prstGeom prst="ellipse">
              <a:avLst/>
            </a:prstGeom>
            <a:solidFill>
              <a:schemeClr val="accent1"/>
            </a:solidFill>
            <a:ln w="38100"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sp>
          <p:nvSpPr>
            <p:cNvPr id="42" name="Oval 6">
              <a:extLst>
                <a:ext uri="{FF2B5EF4-FFF2-40B4-BE49-F238E27FC236}">
                  <a16:creationId xmlns:a16="http://schemas.microsoft.com/office/drawing/2014/main" id="{44BAE019-0E3A-4C6F-BBE7-F4A26E508184}"/>
                </a:ext>
              </a:extLst>
            </p:cNvPr>
            <p:cNvSpPr>
              <a:spLocks noChangeArrowheads="1"/>
            </p:cNvSpPr>
            <p:nvPr/>
          </p:nvSpPr>
          <p:spPr bwMode="auto">
            <a:xfrm>
              <a:off x="11245910" y="2395365"/>
              <a:ext cx="161280" cy="161280"/>
            </a:xfrm>
            <a:prstGeom prst="ellipse">
              <a:avLst/>
            </a:prstGeom>
            <a:solidFill>
              <a:schemeClr val="accent1"/>
            </a:solidFill>
            <a:ln w="38100"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grpSp>
      <p:grpSp>
        <p:nvGrpSpPr>
          <p:cNvPr id="43" name="Group 42">
            <a:extLst>
              <a:ext uri="{FF2B5EF4-FFF2-40B4-BE49-F238E27FC236}">
                <a16:creationId xmlns:a16="http://schemas.microsoft.com/office/drawing/2014/main" id="{10C92B8A-8819-48A2-9E8E-944C85273E97}"/>
              </a:ext>
            </a:extLst>
          </p:cNvPr>
          <p:cNvGrpSpPr/>
          <p:nvPr/>
        </p:nvGrpSpPr>
        <p:grpSpPr>
          <a:xfrm>
            <a:off x="3462776" y="1784251"/>
            <a:ext cx="1245822" cy="1406125"/>
            <a:chOff x="1523142" y="2821685"/>
            <a:chExt cx="1469440" cy="1762968"/>
          </a:xfrm>
        </p:grpSpPr>
        <p:grpSp>
          <p:nvGrpSpPr>
            <p:cNvPr id="44" name="Group 11">
              <a:extLst>
                <a:ext uri="{FF2B5EF4-FFF2-40B4-BE49-F238E27FC236}">
                  <a16:creationId xmlns:a16="http://schemas.microsoft.com/office/drawing/2014/main" id="{39DBF5B6-18AF-42A7-BB73-EB8924321A32}"/>
                </a:ext>
              </a:extLst>
            </p:cNvPr>
            <p:cNvGrpSpPr>
              <a:grpSpLocks noChangeAspect="1"/>
            </p:cNvGrpSpPr>
            <p:nvPr/>
          </p:nvGrpSpPr>
          <p:grpSpPr bwMode="auto">
            <a:xfrm>
              <a:off x="1523142" y="3844971"/>
              <a:ext cx="1469440" cy="739682"/>
              <a:chOff x="3769" y="2192"/>
              <a:chExt cx="296" cy="149"/>
            </a:xfrm>
          </p:grpSpPr>
          <p:sp>
            <p:nvSpPr>
              <p:cNvPr id="50" name="Freeform 12">
                <a:extLst>
                  <a:ext uri="{FF2B5EF4-FFF2-40B4-BE49-F238E27FC236}">
                    <a16:creationId xmlns:a16="http://schemas.microsoft.com/office/drawing/2014/main" id="{9B10D33A-A048-49CA-9010-1BEE3D0B9E50}"/>
                  </a:ext>
                </a:extLst>
              </p:cNvPr>
              <p:cNvSpPr>
                <a:spLocks/>
              </p:cNvSpPr>
              <p:nvPr/>
            </p:nvSpPr>
            <p:spPr bwMode="auto">
              <a:xfrm>
                <a:off x="3856" y="2279"/>
                <a:ext cx="122" cy="62"/>
              </a:xfrm>
              <a:custGeom>
                <a:avLst/>
                <a:gdLst>
                  <a:gd name="T0" fmla="*/ 58 w 58"/>
                  <a:gd name="T1" fmla="*/ 29 h 29"/>
                  <a:gd name="T2" fmla="*/ 29 w 58"/>
                  <a:gd name="T3" fmla="*/ 0 h 29"/>
                  <a:gd name="T4" fmla="*/ 0 w 58"/>
                  <a:gd name="T5" fmla="*/ 29 h 29"/>
                </a:gdLst>
                <a:ahLst/>
                <a:cxnLst>
                  <a:cxn ang="0">
                    <a:pos x="T0" y="T1"/>
                  </a:cxn>
                  <a:cxn ang="0">
                    <a:pos x="T2" y="T3"/>
                  </a:cxn>
                  <a:cxn ang="0">
                    <a:pos x="T4" y="T5"/>
                  </a:cxn>
                </a:cxnLst>
                <a:rect l="0" t="0" r="r" b="b"/>
                <a:pathLst>
                  <a:path w="58" h="29">
                    <a:moveTo>
                      <a:pt x="58" y="29"/>
                    </a:moveTo>
                    <a:cubicBezTo>
                      <a:pt x="58" y="13"/>
                      <a:pt x="45" y="0"/>
                      <a:pt x="29" y="0"/>
                    </a:cubicBezTo>
                    <a:cubicBezTo>
                      <a:pt x="13" y="0"/>
                      <a:pt x="0" y="13"/>
                      <a:pt x="0" y="29"/>
                    </a:cubicBezTo>
                  </a:path>
                </a:pathLst>
              </a:custGeom>
              <a:noFill/>
              <a:ln w="381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F3F3F"/>
                  </a:solidFill>
                  <a:effectLst/>
                  <a:uLnTx/>
                  <a:uFillTx/>
                </a:endParaRPr>
              </a:p>
            </p:txBody>
          </p:sp>
          <p:sp>
            <p:nvSpPr>
              <p:cNvPr id="51" name="Oval 13">
                <a:extLst>
                  <a:ext uri="{FF2B5EF4-FFF2-40B4-BE49-F238E27FC236}">
                    <a16:creationId xmlns:a16="http://schemas.microsoft.com/office/drawing/2014/main" id="{6D11E570-8810-4CD3-A657-9A1C2C03D99C}"/>
                  </a:ext>
                </a:extLst>
              </p:cNvPr>
              <p:cNvSpPr>
                <a:spLocks noChangeArrowheads="1"/>
              </p:cNvSpPr>
              <p:nvPr/>
            </p:nvSpPr>
            <p:spPr bwMode="auto">
              <a:xfrm>
                <a:off x="3877" y="2192"/>
                <a:ext cx="86" cy="87"/>
              </a:xfrm>
              <a:prstGeom prst="ellipse">
                <a:avLst/>
              </a:prstGeom>
              <a:noFill/>
              <a:ln w="381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F3F3F"/>
                  </a:solidFill>
                  <a:effectLst/>
                  <a:uLnTx/>
                  <a:uFillTx/>
                </a:endParaRPr>
              </a:p>
            </p:txBody>
          </p:sp>
          <p:sp>
            <p:nvSpPr>
              <p:cNvPr id="52" name="Oval 14">
                <a:extLst>
                  <a:ext uri="{FF2B5EF4-FFF2-40B4-BE49-F238E27FC236}">
                    <a16:creationId xmlns:a16="http://schemas.microsoft.com/office/drawing/2014/main" id="{249505F7-A901-4350-8815-C0F0513E4999}"/>
                  </a:ext>
                </a:extLst>
              </p:cNvPr>
              <p:cNvSpPr>
                <a:spLocks noChangeArrowheads="1"/>
              </p:cNvSpPr>
              <p:nvPr/>
            </p:nvSpPr>
            <p:spPr bwMode="auto">
              <a:xfrm>
                <a:off x="3778" y="2228"/>
                <a:ext cx="67" cy="68"/>
              </a:xfrm>
              <a:prstGeom prst="ellipse">
                <a:avLst/>
              </a:prstGeom>
              <a:noFill/>
              <a:ln w="381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F3F3F"/>
                  </a:solidFill>
                  <a:effectLst/>
                  <a:uLnTx/>
                  <a:uFillTx/>
                </a:endParaRPr>
              </a:p>
            </p:txBody>
          </p:sp>
          <p:sp>
            <p:nvSpPr>
              <p:cNvPr id="53" name="Oval 15">
                <a:extLst>
                  <a:ext uri="{FF2B5EF4-FFF2-40B4-BE49-F238E27FC236}">
                    <a16:creationId xmlns:a16="http://schemas.microsoft.com/office/drawing/2014/main" id="{91559198-A928-4D5C-BC0D-CB6B727555CD}"/>
                  </a:ext>
                </a:extLst>
              </p:cNvPr>
              <p:cNvSpPr>
                <a:spLocks noChangeArrowheads="1"/>
              </p:cNvSpPr>
              <p:nvPr/>
            </p:nvSpPr>
            <p:spPr bwMode="auto">
              <a:xfrm>
                <a:off x="3989" y="2228"/>
                <a:ext cx="67" cy="68"/>
              </a:xfrm>
              <a:prstGeom prst="ellipse">
                <a:avLst/>
              </a:prstGeom>
              <a:noFill/>
              <a:ln w="381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F3F3F"/>
                  </a:solidFill>
                  <a:effectLst/>
                  <a:uLnTx/>
                  <a:uFillTx/>
                </a:endParaRPr>
              </a:p>
            </p:txBody>
          </p:sp>
          <p:sp>
            <p:nvSpPr>
              <p:cNvPr id="54" name="Freeform 16">
                <a:extLst>
                  <a:ext uri="{FF2B5EF4-FFF2-40B4-BE49-F238E27FC236}">
                    <a16:creationId xmlns:a16="http://schemas.microsoft.com/office/drawing/2014/main" id="{F64EB11B-82FA-4A26-9E4B-FD6BD0E9A94C}"/>
                  </a:ext>
                </a:extLst>
              </p:cNvPr>
              <p:cNvSpPr>
                <a:spLocks/>
              </p:cNvSpPr>
              <p:nvPr/>
            </p:nvSpPr>
            <p:spPr bwMode="auto">
              <a:xfrm>
                <a:off x="3769" y="2296"/>
                <a:ext cx="87" cy="45"/>
              </a:xfrm>
              <a:custGeom>
                <a:avLst/>
                <a:gdLst>
                  <a:gd name="T0" fmla="*/ 41 w 41"/>
                  <a:gd name="T1" fmla="*/ 21 h 21"/>
                  <a:gd name="T2" fmla="*/ 20 w 41"/>
                  <a:gd name="T3" fmla="*/ 0 h 21"/>
                  <a:gd name="T4" fmla="*/ 0 w 41"/>
                  <a:gd name="T5" fmla="*/ 21 h 21"/>
                </a:gdLst>
                <a:ahLst/>
                <a:cxnLst>
                  <a:cxn ang="0">
                    <a:pos x="T0" y="T1"/>
                  </a:cxn>
                  <a:cxn ang="0">
                    <a:pos x="T2" y="T3"/>
                  </a:cxn>
                  <a:cxn ang="0">
                    <a:pos x="T4" y="T5"/>
                  </a:cxn>
                </a:cxnLst>
                <a:rect l="0" t="0" r="r" b="b"/>
                <a:pathLst>
                  <a:path w="41" h="21">
                    <a:moveTo>
                      <a:pt x="41" y="21"/>
                    </a:moveTo>
                    <a:cubicBezTo>
                      <a:pt x="41" y="9"/>
                      <a:pt x="32" y="0"/>
                      <a:pt x="20" y="0"/>
                    </a:cubicBezTo>
                    <a:cubicBezTo>
                      <a:pt x="9" y="0"/>
                      <a:pt x="0" y="9"/>
                      <a:pt x="0" y="21"/>
                    </a:cubicBezTo>
                  </a:path>
                </a:pathLst>
              </a:custGeom>
              <a:noFill/>
              <a:ln w="381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F3F3F"/>
                  </a:solidFill>
                  <a:effectLst/>
                  <a:uLnTx/>
                  <a:uFillTx/>
                </a:endParaRPr>
              </a:p>
            </p:txBody>
          </p:sp>
          <p:sp>
            <p:nvSpPr>
              <p:cNvPr id="55" name="Freeform 17">
                <a:extLst>
                  <a:ext uri="{FF2B5EF4-FFF2-40B4-BE49-F238E27FC236}">
                    <a16:creationId xmlns:a16="http://schemas.microsoft.com/office/drawing/2014/main" id="{5AAABA09-05E0-42EC-B362-B803201B8AE2}"/>
                  </a:ext>
                </a:extLst>
              </p:cNvPr>
              <p:cNvSpPr>
                <a:spLocks/>
              </p:cNvSpPr>
              <p:nvPr/>
            </p:nvSpPr>
            <p:spPr bwMode="auto">
              <a:xfrm>
                <a:off x="3978" y="2296"/>
                <a:ext cx="87" cy="45"/>
              </a:xfrm>
              <a:custGeom>
                <a:avLst/>
                <a:gdLst>
                  <a:gd name="T0" fmla="*/ 41 w 41"/>
                  <a:gd name="T1" fmla="*/ 21 h 21"/>
                  <a:gd name="T2" fmla="*/ 21 w 41"/>
                  <a:gd name="T3" fmla="*/ 0 h 21"/>
                  <a:gd name="T4" fmla="*/ 0 w 41"/>
                  <a:gd name="T5" fmla="*/ 21 h 21"/>
                </a:gdLst>
                <a:ahLst/>
                <a:cxnLst>
                  <a:cxn ang="0">
                    <a:pos x="T0" y="T1"/>
                  </a:cxn>
                  <a:cxn ang="0">
                    <a:pos x="T2" y="T3"/>
                  </a:cxn>
                  <a:cxn ang="0">
                    <a:pos x="T4" y="T5"/>
                  </a:cxn>
                </a:cxnLst>
                <a:rect l="0" t="0" r="r" b="b"/>
                <a:pathLst>
                  <a:path w="41" h="21">
                    <a:moveTo>
                      <a:pt x="41" y="21"/>
                    </a:moveTo>
                    <a:cubicBezTo>
                      <a:pt x="41" y="9"/>
                      <a:pt x="32" y="0"/>
                      <a:pt x="21" y="0"/>
                    </a:cubicBezTo>
                    <a:cubicBezTo>
                      <a:pt x="9" y="0"/>
                      <a:pt x="0" y="9"/>
                      <a:pt x="0" y="21"/>
                    </a:cubicBezTo>
                  </a:path>
                </a:pathLst>
              </a:custGeom>
              <a:noFill/>
              <a:ln w="381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F3F3F"/>
                  </a:solidFill>
                  <a:effectLst/>
                  <a:uLnTx/>
                  <a:uFillTx/>
                </a:endParaRPr>
              </a:p>
            </p:txBody>
          </p:sp>
        </p:grpSp>
        <p:grpSp>
          <p:nvGrpSpPr>
            <p:cNvPr id="45" name="Group 4">
              <a:extLst>
                <a:ext uri="{FF2B5EF4-FFF2-40B4-BE49-F238E27FC236}">
                  <a16:creationId xmlns:a16="http://schemas.microsoft.com/office/drawing/2014/main" id="{080F80F9-1868-4327-A8BD-F87B03AA4E67}"/>
                </a:ext>
              </a:extLst>
            </p:cNvPr>
            <p:cNvGrpSpPr>
              <a:grpSpLocks noChangeAspect="1"/>
            </p:cNvGrpSpPr>
            <p:nvPr/>
          </p:nvGrpSpPr>
          <p:grpSpPr bwMode="auto">
            <a:xfrm>
              <a:off x="2053383" y="2821685"/>
              <a:ext cx="422011" cy="739283"/>
              <a:chOff x="866" y="3346"/>
              <a:chExt cx="137" cy="240"/>
            </a:xfrm>
          </p:grpSpPr>
          <p:sp>
            <p:nvSpPr>
              <p:cNvPr id="46" name="Freeform 5">
                <a:extLst>
                  <a:ext uri="{FF2B5EF4-FFF2-40B4-BE49-F238E27FC236}">
                    <a16:creationId xmlns:a16="http://schemas.microsoft.com/office/drawing/2014/main" id="{603D720A-9E5E-41F1-BA81-76446DAFF74D}"/>
                  </a:ext>
                </a:extLst>
              </p:cNvPr>
              <p:cNvSpPr>
                <a:spLocks/>
              </p:cNvSpPr>
              <p:nvPr/>
            </p:nvSpPr>
            <p:spPr bwMode="auto">
              <a:xfrm>
                <a:off x="866" y="3346"/>
                <a:ext cx="137" cy="158"/>
              </a:xfrm>
              <a:custGeom>
                <a:avLst/>
                <a:gdLst>
                  <a:gd name="T0" fmla="*/ 86 w 99"/>
                  <a:gd name="T1" fmla="*/ 82 h 114"/>
                  <a:gd name="T2" fmla="*/ 74 w 99"/>
                  <a:gd name="T3" fmla="*/ 114 h 114"/>
                  <a:gd name="T4" fmla="*/ 24 w 99"/>
                  <a:gd name="T5" fmla="*/ 114 h 114"/>
                  <a:gd name="T6" fmla="*/ 13 w 99"/>
                  <a:gd name="T7" fmla="*/ 84 h 114"/>
                  <a:gd name="T8" fmla="*/ 10 w 99"/>
                  <a:gd name="T9" fmla="*/ 79 h 114"/>
                  <a:gd name="T10" fmla="*/ 0 w 99"/>
                  <a:gd name="T11" fmla="*/ 49 h 114"/>
                  <a:gd name="T12" fmla="*/ 49 w 99"/>
                  <a:gd name="T13" fmla="*/ 0 h 114"/>
                  <a:gd name="T14" fmla="*/ 99 w 99"/>
                  <a:gd name="T15" fmla="*/ 49 h 114"/>
                  <a:gd name="T16" fmla="*/ 88 w 99"/>
                  <a:gd name="T17" fmla="*/ 78 h 114"/>
                  <a:gd name="T18" fmla="*/ 86 w 99"/>
                  <a:gd name="T19" fmla="*/ 82 h 114"/>
                  <a:gd name="T20" fmla="*/ 86 w 99"/>
                  <a:gd name="T21"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14">
                    <a:moveTo>
                      <a:pt x="86" y="82"/>
                    </a:moveTo>
                    <a:cubicBezTo>
                      <a:pt x="75" y="99"/>
                      <a:pt x="74" y="114"/>
                      <a:pt x="74" y="114"/>
                    </a:cubicBezTo>
                    <a:cubicBezTo>
                      <a:pt x="24" y="114"/>
                      <a:pt x="24" y="114"/>
                      <a:pt x="24" y="114"/>
                    </a:cubicBezTo>
                    <a:cubicBezTo>
                      <a:pt x="25" y="105"/>
                      <a:pt x="13" y="84"/>
                      <a:pt x="13" y="84"/>
                    </a:cubicBezTo>
                    <a:cubicBezTo>
                      <a:pt x="10" y="79"/>
                      <a:pt x="10" y="79"/>
                      <a:pt x="10" y="79"/>
                    </a:cubicBezTo>
                    <a:cubicBezTo>
                      <a:pt x="3" y="71"/>
                      <a:pt x="0" y="61"/>
                      <a:pt x="0" y="49"/>
                    </a:cubicBezTo>
                    <a:cubicBezTo>
                      <a:pt x="0" y="21"/>
                      <a:pt x="22" y="0"/>
                      <a:pt x="49" y="0"/>
                    </a:cubicBezTo>
                    <a:cubicBezTo>
                      <a:pt x="77" y="0"/>
                      <a:pt x="99" y="21"/>
                      <a:pt x="99" y="49"/>
                    </a:cubicBezTo>
                    <a:cubicBezTo>
                      <a:pt x="99" y="61"/>
                      <a:pt x="96" y="70"/>
                      <a:pt x="88" y="78"/>
                    </a:cubicBezTo>
                    <a:cubicBezTo>
                      <a:pt x="86" y="82"/>
                      <a:pt x="86" y="82"/>
                      <a:pt x="86" y="82"/>
                    </a:cubicBezTo>
                    <a:cubicBezTo>
                      <a:pt x="86" y="82"/>
                      <a:pt x="86" y="82"/>
                      <a:pt x="86" y="82"/>
                    </a:cubicBezTo>
                    <a:close/>
                  </a:path>
                </a:pathLst>
              </a:custGeom>
              <a:noFill/>
              <a:ln w="381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47" name="Freeform 6">
                <a:extLst>
                  <a:ext uri="{FF2B5EF4-FFF2-40B4-BE49-F238E27FC236}">
                    <a16:creationId xmlns:a16="http://schemas.microsoft.com/office/drawing/2014/main" id="{6F506E78-C9FE-4956-A0D2-ADF61B622A02}"/>
                  </a:ext>
                </a:extLst>
              </p:cNvPr>
              <p:cNvSpPr>
                <a:spLocks/>
              </p:cNvSpPr>
              <p:nvPr/>
            </p:nvSpPr>
            <p:spPr bwMode="auto">
              <a:xfrm>
                <a:off x="899" y="3534"/>
                <a:ext cx="70" cy="0"/>
              </a:xfrm>
              <a:custGeom>
                <a:avLst/>
                <a:gdLst>
                  <a:gd name="T0" fmla="*/ 0 w 50"/>
                  <a:gd name="T1" fmla="*/ 50 w 50"/>
                </a:gdLst>
                <a:ahLst/>
                <a:cxnLst>
                  <a:cxn ang="0">
                    <a:pos x="T0" y="0"/>
                  </a:cxn>
                  <a:cxn ang="0">
                    <a:pos x="T1" y="0"/>
                  </a:cxn>
                </a:cxnLst>
                <a:rect l="0" t="0" r="r" b="b"/>
                <a:pathLst>
                  <a:path w="50">
                    <a:moveTo>
                      <a:pt x="0" y="0"/>
                    </a:moveTo>
                    <a:cubicBezTo>
                      <a:pt x="50" y="0"/>
                      <a:pt x="50" y="0"/>
                      <a:pt x="50" y="0"/>
                    </a:cubicBezTo>
                  </a:path>
                </a:pathLst>
              </a:custGeom>
              <a:noFill/>
              <a:ln w="381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48" name="Freeform 7">
                <a:extLst>
                  <a:ext uri="{FF2B5EF4-FFF2-40B4-BE49-F238E27FC236}">
                    <a16:creationId xmlns:a16="http://schemas.microsoft.com/office/drawing/2014/main" id="{7A82C748-CAC0-42B1-9738-C2E5EDCD0957}"/>
                  </a:ext>
                </a:extLst>
              </p:cNvPr>
              <p:cNvSpPr>
                <a:spLocks/>
              </p:cNvSpPr>
              <p:nvPr/>
            </p:nvSpPr>
            <p:spPr bwMode="auto">
              <a:xfrm>
                <a:off x="899" y="3560"/>
                <a:ext cx="70" cy="0"/>
              </a:xfrm>
              <a:custGeom>
                <a:avLst/>
                <a:gdLst>
                  <a:gd name="T0" fmla="*/ 0 w 50"/>
                  <a:gd name="T1" fmla="*/ 50 w 50"/>
                </a:gdLst>
                <a:ahLst/>
                <a:cxnLst>
                  <a:cxn ang="0">
                    <a:pos x="T0" y="0"/>
                  </a:cxn>
                  <a:cxn ang="0">
                    <a:pos x="T1" y="0"/>
                  </a:cxn>
                </a:cxnLst>
                <a:rect l="0" t="0" r="r" b="b"/>
                <a:pathLst>
                  <a:path w="50">
                    <a:moveTo>
                      <a:pt x="0" y="0"/>
                    </a:moveTo>
                    <a:cubicBezTo>
                      <a:pt x="50" y="0"/>
                      <a:pt x="50" y="0"/>
                      <a:pt x="50" y="0"/>
                    </a:cubicBezTo>
                  </a:path>
                </a:pathLst>
              </a:custGeom>
              <a:noFill/>
              <a:ln w="381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49" name="Freeform 8">
                <a:extLst>
                  <a:ext uri="{FF2B5EF4-FFF2-40B4-BE49-F238E27FC236}">
                    <a16:creationId xmlns:a16="http://schemas.microsoft.com/office/drawing/2014/main" id="{F96DDB17-754A-4C6B-A77F-C6AEB29DC22E}"/>
                  </a:ext>
                </a:extLst>
              </p:cNvPr>
              <p:cNvSpPr>
                <a:spLocks/>
              </p:cNvSpPr>
              <p:nvPr/>
            </p:nvSpPr>
            <p:spPr bwMode="auto">
              <a:xfrm>
                <a:off x="908" y="3586"/>
                <a:ext cx="54" cy="0"/>
              </a:xfrm>
              <a:custGeom>
                <a:avLst/>
                <a:gdLst>
                  <a:gd name="T0" fmla="*/ 0 w 39"/>
                  <a:gd name="T1" fmla="*/ 39 w 39"/>
                </a:gdLst>
                <a:ahLst/>
                <a:cxnLst>
                  <a:cxn ang="0">
                    <a:pos x="T0" y="0"/>
                  </a:cxn>
                  <a:cxn ang="0">
                    <a:pos x="T1" y="0"/>
                  </a:cxn>
                </a:cxnLst>
                <a:rect l="0" t="0" r="r" b="b"/>
                <a:pathLst>
                  <a:path w="39">
                    <a:moveTo>
                      <a:pt x="0" y="0"/>
                    </a:moveTo>
                    <a:cubicBezTo>
                      <a:pt x="39" y="0"/>
                      <a:pt x="39" y="0"/>
                      <a:pt x="39" y="0"/>
                    </a:cubicBezTo>
                  </a:path>
                </a:pathLst>
              </a:custGeom>
              <a:noFill/>
              <a:ln w="381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grpSp>
      <p:grpSp>
        <p:nvGrpSpPr>
          <p:cNvPr id="56" name="Group 55">
            <a:extLst>
              <a:ext uri="{FF2B5EF4-FFF2-40B4-BE49-F238E27FC236}">
                <a16:creationId xmlns:a16="http://schemas.microsoft.com/office/drawing/2014/main" id="{EA5927CD-1C45-406F-BFAB-84D5C08BFAEE}"/>
              </a:ext>
            </a:extLst>
          </p:cNvPr>
          <p:cNvGrpSpPr/>
          <p:nvPr/>
        </p:nvGrpSpPr>
        <p:grpSpPr>
          <a:xfrm>
            <a:off x="5586994" y="1685146"/>
            <a:ext cx="1583149" cy="1593785"/>
            <a:chOff x="3561624" y="1683657"/>
            <a:chExt cx="4117814" cy="4145504"/>
          </a:xfrm>
        </p:grpSpPr>
        <p:sp>
          <p:nvSpPr>
            <p:cNvPr id="57" name="Freeform 22">
              <a:extLst>
                <a:ext uri="{FF2B5EF4-FFF2-40B4-BE49-F238E27FC236}">
                  <a16:creationId xmlns:a16="http://schemas.microsoft.com/office/drawing/2014/main" id="{84521657-BE68-45D5-A9D7-66F75AC676B9}"/>
                </a:ext>
              </a:extLst>
            </p:cNvPr>
            <p:cNvSpPr>
              <a:spLocks/>
            </p:cNvSpPr>
            <p:nvPr/>
          </p:nvSpPr>
          <p:spPr bwMode="auto">
            <a:xfrm>
              <a:off x="5598003" y="2804124"/>
              <a:ext cx="726544" cy="1388394"/>
            </a:xfrm>
            <a:custGeom>
              <a:avLst/>
              <a:gdLst>
                <a:gd name="T0" fmla="*/ 0 w 146"/>
                <a:gd name="T1" fmla="*/ 0 h 279"/>
                <a:gd name="T2" fmla="*/ 0 w 146"/>
                <a:gd name="T3" fmla="*/ 196 h 279"/>
                <a:gd name="T4" fmla="*/ 146 w 146"/>
                <a:gd name="T5" fmla="*/ 279 h 279"/>
              </a:gdLst>
              <a:ahLst/>
              <a:cxnLst>
                <a:cxn ang="0">
                  <a:pos x="T0" y="T1"/>
                </a:cxn>
                <a:cxn ang="0">
                  <a:pos x="T2" y="T3"/>
                </a:cxn>
                <a:cxn ang="0">
                  <a:pos x="T4" y="T5"/>
                </a:cxn>
              </a:cxnLst>
              <a:rect l="0" t="0" r="r" b="b"/>
              <a:pathLst>
                <a:path w="146" h="279">
                  <a:moveTo>
                    <a:pt x="0" y="0"/>
                  </a:moveTo>
                  <a:lnTo>
                    <a:pt x="0" y="196"/>
                  </a:lnTo>
                  <a:lnTo>
                    <a:pt x="146" y="279"/>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sp>
          <p:nvSpPr>
            <p:cNvPr id="58" name="Freeform: Shape 574">
              <a:extLst>
                <a:ext uri="{FF2B5EF4-FFF2-40B4-BE49-F238E27FC236}">
                  <a16:creationId xmlns:a16="http://schemas.microsoft.com/office/drawing/2014/main" id="{FD1DDE19-C986-4D4F-A170-92C292AFCF9C}"/>
                </a:ext>
              </a:extLst>
            </p:cNvPr>
            <p:cNvSpPr/>
            <p:nvPr/>
          </p:nvSpPr>
          <p:spPr bwMode="auto">
            <a:xfrm>
              <a:off x="3788977" y="1961703"/>
              <a:ext cx="3637249" cy="3637122"/>
            </a:xfrm>
            <a:custGeom>
              <a:avLst/>
              <a:gdLst>
                <a:gd name="connsiteX0" fmla="*/ 1818566 w 3637132"/>
                <a:gd name="connsiteY0" fmla="*/ 0 h 3637122"/>
                <a:gd name="connsiteX1" fmla="*/ 3494220 w 3637132"/>
                <a:gd name="connsiteY1" fmla="*/ 1110695 h 3637122"/>
                <a:gd name="connsiteX2" fmla="*/ 3515730 w 3637132"/>
                <a:gd name="connsiteY2" fmla="*/ 1169464 h 3637122"/>
                <a:gd name="connsiteX3" fmla="*/ 3313065 w 3637132"/>
                <a:gd name="connsiteY3" fmla="*/ 1227711 h 3637122"/>
                <a:gd name="connsiteX4" fmla="*/ 3433228 w 3637132"/>
                <a:gd name="connsiteY4" fmla="*/ 1645807 h 3637122"/>
                <a:gd name="connsiteX5" fmla="*/ 3621497 w 3637132"/>
                <a:gd name="connsiteY5" fmla="*/ 1591698 h 3637122"/>
                <a:gd name="connsiteX6" fmla="*/ 3627743 w 3637132"/>
                <a:gd name="connsiteY6" fmla="*/ 1632624 h 3637122"/>
                <a:gd name="connsiteX7" fmla="*/ 3637132 w 3637132"/>
                <a:gd name="connsiteY7" fmla="*/ 1818561 h 3637122"/>
                <a:gd name="connsiteX8" fmla="*/ 1818566 w 3637132"/>
                <a:gd name="connsiteY8" fmla="*/ 3637122 h 3637122"/>
                <a:gd name="connsiteX9" fmla="*/ 0 w 3637132"/>
                <a:gd name="connsiteY9" fmla="*/ 1818561 h 3637122"/>
                <a:gd name="connsiteX10" fmla="*/ 1818566 w 3637132"/>
                <a:gd name="connsiteY10" fmla="*/ 0 h 3637122"/>
                <a:gd name="connsiteX0" fmla="*/ 3433228 w 3637132"/>
                <a:gd name="connsiteY0" fmla="*/ 1645807 h 3637122"/>
                <a:gd name="connsiteX1" fmla="*/ 3621497 w 3637132"/>
                <a:gd name="connsiteY1" fmla="*/ 1591698 h 3637122"/>
                <a:gd name="connsiteX2" fmla="*/ 3627743 w 3637132"/>
                <a:gd name="connsiteY2" fmla="*/ 1632624 h 3637122"/>
                <a:gd name="connsiteX3" fmla="*/ 3637132 w 3637132"/>
                <a:gd name="connsiteY3" fmla="*/ 1818561 h 3637122"/>
                <a:gd name="connsiteX4" fmla="*/ 1818566 w 3637132"/>
                <a:gd name="connsiteY4" fmla="*/ 3637122 h 3637122"/>
                <a:gd name="connsiteX5" fmla="*/ 0 w 3637132"/>
                <a:gd name="connsiteY5" fmla="*/ 1818561 h 3637122"/>
                <a:gd name="connsiteX6" fmla="*/ 1818566 w 3637132"/>
                <a:gd name="connsiteY6" fmla="*/ 0 h 3637122"/>
                <a:gd name="connsiteX7" fmla="*/ 3494220 w 3637132"/>
                <a:gd name="connsiteY7" fmla="*/ 1110695 h 3637122"/>
                <a:gd name="connsiteX8" fmla="*/ 3515730 w 3637132"/>
                <a:gd name="connsiteY8" fmla="*/ 1169464 h 3637122"/>
                <a:gd name="connsiteX9" fmla="*/ 3313065 w 3637132"/>
                <a:gd name="connsiteY9" fmla="*/ 1227711 h 3637122"/>
                <a:gd name="connsiteX10" fmla="*/ 3524668 w 3637132"/>
                <a:gd name="connsiteY10" fmla="*/ 1737247 h 3637122"/>
                <a:gd name="connsiteX0" fmla="*/ 3433228 w 3637132"/>
                <a:gd name="connsiteY0" fmla="*/ 1645807 h 3637122"/>
                <a:gd name="connsiteX1" fmla="*/ 3621497 w 3637132"/>
                <a:gd name="connsiteY1" fmla="*/ 1591698 h 3637122"/>
                <a:gd name="connsiteX2" fmla="*/ 3627743 w 3637132"/>
                <a:gd name="connsiteY2" fmla="*/ 1632624 h 3637122"/>
                <a:gd name="connsiteX3" fmla="*/ 3637132 w 3637132"/>
                <a:gd name="connsiteY3" fmla="*/ 1818561 h 3637122"/>
                <a:gd name="connsiteX4" fmla="*/ 1818566 w 3637132"/>
                <a:gd name="connsiteY4" fmla="*/ 3637122 h 3637122"/>
                <a:gd name="connsiteX5" fmla="*/ 0 w 3637132"/>
                <a:gd name="connsiteY5" fmla="*/ 1818561 h 3637122"/>
                <a:gd name="connsiteX6" fmla="*/ 1818566 w 3637132"/>
                <a:gd name="connsiteY6" fmla="*/ 0 h 3637122"/>
                <a:gd name="connsiteX7" fmla="*/ 3494220 w 3637132"/>
                <a:gd name="connsiteY7" fmla="*/ 1110695 h 3637122"/>
                <a:gd name="connsiteX8" fmla="*/ 3515730 w 3637132"/>
                <a:gd name="connsiteY8" fmla="*/ 1169464 h 3637122"/>
                <a:gd name="connsiteX9" fmla="*/ 3313065 w 3637132"/>
                <a:gd name="connsiteY9" fmla="*/ 1227711 h 3637122"/>
                <a:gd name="connsiteX0" fmla="*/ 3433228 w 3637132"/>
                <a:gd name="connsiteY0" fmla="*/ 1645807 h 3637122"/>
                <a:gd name="connsiteX1" fmla="*/ 3621497 w 3637132"/>
                <a:gd name="connsiteY1" fmla="*/ 1591698 h 3637122"/>
                <a:gd name="connsiteX2" fmla="*/ 3627743 w 3637132"/>
                <a:gd name="connsiteY2" fmla="*/ 1632624 h 3637122"/>
                <a:gd name="connsiteX3" fmla="*/ 3637132 w 3637132"/>
                <a:gd name="connsiteY3" fmla="*/ 1818561 h 3637122"/>
                <a:gd name="connsiteX4" fmla="*/ 1818566 w 3637132"/>
                <a:gd name="connsiteY4" fmla="*/ 3637122 h 3637122"/>
                <a:gd name="connsiteX5" fmla="*/ 0 w 3637132"/>
                <a:gd name="connsiteY5" fmla="*/ 1818561 h 3637122"/>
                <a:gd name="connsiteX6" fmla="*/ 1818566 w 3637132"/>
                <a:gd name="connsiteY6" fmla="*/ 0 h 3637122"/>
                <a:gd name="connsiteX7" fmla="*/ 3494220 w 3637132"/>
                <a:gd name="connsiteY7" fmla="*/ 1110695 h 3637122"/>
                <a:gd name="connsiteX8" fmla="*/ 3515730 w 3637132"/>
                <a:gd name="connsiteY8" fmla="*/ 1169464 h 3637122"/>
                <a:gd name="connsiteX0" fmla="*/ 3433228 w 3637132"/>
                <a:gd name="connsiteY0" fmla="*/ 1645807 h 3637122"/>
                <a:gd name="connsiteX1" fmla="*/ 3621497 w 3637132"/>
                <a:gd name="connsiteY1" fmla="*/ 1591698 h 3637122"/>
                <a:gd name="connsiteX2" fmla="*/ 3627743 w 3637132"/>
                <a:gd name="connsiteY2" fmla="*/ 1632624 h 3637122"/>
                <a:gd name="connsiteX3" fmla="*/ 3637132 w 3637132"/>
                <a:gd name="connsiteY3" fmla="*/ 1818561 h 3637122"/>
                <a:gd name="connsiteX4" fmla="*/ 1818566 w 3637132"/>
                <a:gd name="connsiteY4" fmla="*/ 3637122 h 3637122"/>
                <a:gd name="connsiteX5" fmla="*/ 0 w 3637132"/>
                <a:gd name="connsiteY5" fmla="*/ 1818561 h 3637122"/>
                <a:gd name="connsiteX6" fmla="*/ 1818566 w 3637132"/>
                <a:gd name="connsiteY6" fmla="*/ 0 h 3637122"/>
                <a:gd name="connsiteX7" fmla="*/ 3494220 w 3637132"/>
                <a:gd name="connsiteY7" fmla="*/ 1110695 h 3637122"/>
                <a:gd name="connsiteX0" fmla="*/ 3621497 w 3637132"/>
                <a:gd name="connsiteY0" fmla="*/ 1591698 h 3637122"/>
                <a:gd name="connsiteX1" fmla="*/ 3627743 w 3637132"/>
                <a:gd name="connsiteY1" fmla="*/ 1632624 h 3637122"/>
                <a:gd name="connsiteX2" fmla="*/ 3637132 w 3637132"/>
                <a:gd name="connsiteY2" fmla="*/ 1818561 h 3637122"/>
                <a:gd name="connsiteX3" fmla="*/ 1818566 w 3637132"/>
                <a:gd name="connsiteY3" fmla="*/ 3637122 h 3637122"/>
                <a:gd name="connsiteX4" fmla="*/ 0 w 3637132"/>
                <a:gd name="connsiteY4" fmla="*/ 1818561 h 3637122"/>
                <a:gd name="connsiteX5" fmla="*/ 1818566 w 3637132"/>
                <a:gd name="connsiteY5" fmla="*/ 0 h 3637122"/>
                <a:gd name="connsiteX6" fmla="*/ 3494220 w 3637132"/>
                <a:gd name="connsiteY6" fmla="*/ 1110695 h 3637122"/>
                <a:gd name="connsiteX0" fmla="*/ 3607890 w 3637132"/>
                <a:gd name="connsiteY0" fmla="*/ 1553598 h 3637122"/>
                <a:gd name="connsiteX1" fmla="*/ 3627743 w 3637132"/>
                <a:gd name="connsiteY1" fmla="*/ 1632624 h 3637122"/>
                <a:gd name="connsiteX2" fmla="*/ 3637132 w 3637132"/>
                <a:gd name="connsiteY2" fmla="*/ 1818561 h 3637122"/>
                <a:gd name="connsiteX3" fmla="*/ 1818566 w 3637132"/>
                <a:gd name="connsiteY3" fmla="*/ 3637122 h 3637122"/>
                <a:gd name="connsiteX4" fmla="*/ 0 w 3637132"/>
                <a:gd name="connsiteY4" fmla="*/ 1818561 h 3637122"/>
                <a:gd name="connsiteX5" fmla="*/ 1818566 w 3637132"/>
                <a:gd name="connsiteY5" fmla="*/ 0 h 3637122"/>
                <a:gd name="connsiteX6" fmla="*/ 3494220 w 3637132"/>
                <a:gd name="connsiteY6" fmla="*/ 1110695 h 3637122"/>
                <a:gd name="connsiteX0" fmla="*/ 3607890 w 3769809"/>
                <a:gd name="connsiteY0" fmla="*/ 1553598 h 3637122"/>
                <a:gd name="connsiteX1" fmla="*/ 3627743 w 3769809"/>
                <a:gd name="connsiteY1" fmla="*/ 1632624 h 3637122"/>
                <a:gd name="connsiteX2" fmla="*/ 3637132 w 3769809"/>
                <a:gd name="connsiteY2" fmla="*/ 1818561 h 3637122"/>
                <a:gd name="connsiteX3" fmla="*/ 1818566 w 3769809"/>
                <a:gd name="connsiteY3" fmla="*/ 3637122 h 3637122"/>
                <a:gd name="connsiteX4" fmla="*/ 0 w 3769809"/>
                <a:gd name="connsiteY4" fmla="*/ 1818561 h 3637122"/>
                <a:gd name="connsiteX5" fmla="*/ 1818566 w 3769809"/>
                <a:gd name="connsiteY5" fmla="*/ 0 h 3637122"/>
                <a:gd name="connsiteX6" fmla="*/ 3494220 w 3769809"/>
                <a:gd name="connsiteY6" fmla="*/ 1110695 h 3637122"/>
                <a:gd name="connsiteX0" fmla="*/ 3607890 w 3637182"/>
                <a:gd name="connsiteY0" fmla="*/ 1553598 h 3637122"/>
                <a:gd name="connsiteX1" fmla="*/ 3627743 w 3637182"/>
                <a:gd name="connsiteY1" fmla="*/ 1632624 h 3637122"/>
                <a:gd name="connsiteX2" fmla="*/ 3637132 w 3637182"/>
                <a:gd name="connsiteY2" fmla="*/ 1818561 h 3637122"/>
                <a:gd name="connsiteX3" fmla="*/ 1818566 w 3637182"/>
                <a:gd name="connsiteY3" fmla="*/ 3637122 h 3637122"/>
                <a:gd name="connsiteX4" fmla="*/ 0 w 3637182"/>
                <a:gd name="connsiteY4" fmla="*/ 1818561 h 3637122"/>
                <a:gd name="connsiteX5" fmla="*/ 1818566 w 3637182"/>
                <a:gd name="connsiteY5" fmla="*/ 0 h 3637122"/>
                <a:gd name="connsiteX6" fmla="*/ 3494220 w 3637182"/>
                <a:gd name="connsiteY6" fmla="*/ 1110695 h 3637122"/>
                <a:gd name="connsiteX0" fmla="*/ 3607890 w 3637308"/>
                <a:gd name="connsiteY0" fmla="*/ 1553598 h 3637122"/>
                <a:gd name="connsiteX1" fmla="*/ 3627743 w 3637308"/>
                <a:gd name="connsiteY1" fmla="*/ 1632624 h 3637122"/>
                <a:gd name="connsiteX2" fmla="*/ 3637132 w 3637308"/>
                <a:gd name="connsiteY2" fmla="*/ 1818561 h 3637122"/>
                <a:gd name="connsiteX3" fmla="*/ 1818566 w 3637308"/>
                <a:gd name="connsiteY3" fmla="*/ 3637122 h 3637122"/>
                <a:gd name="connsiteX4" fmla="*/ 0 w 3637308"/>
                <a:gd name="connsiteY4" fmla="*/ 1818561 h 3637122"/>
                <a:gd name="connsiteX5" fmla="*/ 1818566 w 3637308"/>
                <a:gd name="connsiteY5" fmla="*/ 0 h 3637122"/>
                <a:gd name="connsiteX6" fmla="*/ 3494220 w 3637308"/>
                <a:gd name="connsiteY6" fmla="*/ 1110695 h 3637122"/>
                <a:gd name="connsiteX0" fmla="*/ 3607890 w 3637780"/>
                <a:gd name="connsiteY0" fmla="*/ 1553598 h 3637122"/>
                <a:gd name="connsiteX1" fmla="*/ 3627743 w 3637780"/>
                <a:gd name="connsiteY1" fmla="*/ 1632624 h 3637122"/>
                <a:gd name="connsiteX2" fmla="*/ 3637132 w 3637780"/>
                <a:gd name="connsiteY2" fmla="*/ 1818561 h 3637122"/>
                <a:gd name="connsiteX3" fmla="*/ 1818566 w 3637780"/>
                <a:gd name="connsiteY3" fmla="*/ 3637122 h 3637122"/>
                <a:gd name="connsiteX4" fmla="*/ 0 w 3637780"/>
                <a:gd name="connsiteY4" fmla="*/ 1818561 h 3637122"/>
                <a:gd name="connsiteX5" fmla="*/ 1818566 w 3637780"/>
                <a:gd name="connsiteY5" fmla="*/ 0 h 3637122"/>
                <a:gd name="connsiteX6" fmla="*/ 3494220 w 3637780"/>
                <a:gd name="connsiteY6" fmla="*/ 1110695 h 3637122"/>
                <a:gd name="connsiteX0" fmla="*/ 3607890 w 3637780"/>
                <a:gd name="connsiteY0" fmla="*/ 1553598 h 3637122"/>
                <a:gd name="connsiteX1" fmla="*/ 3627743 w 3637780"/>
                <a:gd name="connsiteY1" fmla="*/ 1632624 h 3637122"/>
                <a:gd name="connsiteX2" fmla="*/ 3637132 w 3637780"/>
                <a:gd name="connsiteY2" fmla="*/ 1818561 h 3637122"/>
                <a:gd name="connsiteX3" fmla="*/ 1818566 w 3637780"/>
                <a:gd name="connsiteY3" fmla="*/ 3637122 h 3637122"/>
                <a:gd name="connsiteX4" fmla="*/ 0 w 3637780"/>
                <a:gd name="connsiteY4" fmla="*/ 1818561 h 3637122"/>
                <a:gd name="connsiteX5" fmla="*/ 1818566 w 3637780"/>
                <a:gd name="connsiteY5" fmla="*/ 0 h 3637122"/>
                <a:gd name="connsiteX6" fmla="*/ 3494220 w 3637780"/>
                <a:gd name="connsiteY6" fmla="*/ 1110695 h 3637122"/>
                <a:gd name="connsiteX0" fmla="*/ 3607890 w 3768823"/>
                <a:gd name="connsiteY0" fmla="*/ 1553598 h 3637122"/>
                <a:gd name="connsiteX1" fmla="*/ 3622300 w 3768823"/>
                <a:gd name="connsiteY1" fmla="*/ 1644870 h 3637122"/>
                <a:gd name="connsiteX2" fmla="*/ 3637132 w 3768823"/>
                <a:gd name="connsiteY2" fmla="*/ 1818561 h 3637122"/>
                <a:gd name="connsiteX3" fmla="*/ 1818566 w 3768823"/>
                <a:gd name="connsiteY3" fmla="*/ 3637122 h 3637122"/>
                <a:gd name="connsiteX4" fmla="*/ 0 w 3768823"/>
                <a:gd name="connsiteY4" fmla="*/ 1818561 h 3637122"/>
                <a:gd name="connsiteX5" fmla="*/ 1818566 w 3768823"/>
                <a:gd name="connsiteY5" fmla="*/ 0 h 3637122"/>
                <a:gd name="connsiteX6" fmla="*/ 3494220 w 3768823"/>
                <a:gd name="connsiteY6" fmla="*/ 1110695 h 3637122"/>
                <a:gd name="connsiteX0" fmla="*/ 3607890 w 3763734"/>
                <a:gd name="connsiteY0" fmla="*/ 1553598 h 3637122"/>
                <a:gd name="connsiteX1" fmla="*/ 3637132 w 3763734"/>
                <a:gd name="connsiteY1" fmla="*/ 1818561 h 3637122"/>
                <a:gd name="connsiteX2" fmla="*/ 1818566 w 3763734"/>
                <a:gd name="connsiteY2" fmla="*/ 3637122 h 3637122"/>
                <a:gd name="connsiteX3" fmla="*/ 0 w 3763734"/>
                <a:gd name="connsiteY3" fmla="*/ 1818561 h 3637122"/>
                <a:gd name="connsiteX4" fmla="*/ 1818566 w 3763734"/>
                <a:gd name="connsiteY4" fmla="*/ 0 h 3637122"/>
                <a:gd name="connsiteX5" fmla="*/ 3494220 w 3763734"/>
                <a:gd name="connsiteY5" fmla="*/ 1110695 h 3637122"/>
                <a:gd name="connsiteX0" fmla="*/ 3607890 w 3638265"/>
                <a:gd name="connsiteY0" fmla="*/ 1553598 h 3637122"/>
                <a:gd name="connsiteX1" fmla="*/ 3637132 w 3638265"/>
                <a:gd name="connsiteY1" fmla="*/ 1818561 h 3637122"/>
                <a:gd name="connsiteX2" fmla="*/ 1818566 w 3638265"/>
                <a:gd name="connsiteY2" fmla="*/ 3637122 h 3637122"/>
                <a:gd name="connsiteX3" fmla="*/ 0 w 3638265"/>
                <a:gd name="connsiteY3" fmla="*/ 1818561 h 3637122"/>
                <a:gd name="connsiteX4" fmla="*/ 1818566 w 3638265"/>
                <a:gd name="connsiteY4" fmla="*/ 0 h 3637122"/>
                <a:gd name="connsiteX5" fmla="*/ 3494220 w 3638265"/>
                <a:gd name="connsiteY5" fmla="*/ 1110695 h 3637122"/>
                <a:gd name="connsiteX0" fmla="*/ 3607890 w 3637703"/>
                <a:gd name="connsiteY0" fmla="*/ 1553598 h 3637122"/>
                <a:gd name="connsiteX1" fmla="*/ 3637132 w 3637703"/>
                <a:gd name="connsiteY1" fmla="*/ 1818561 h 3637122"/>
                <a:gd name="connsiteX2" fmla="*/ 1818566 w 3637703"/>
                <a:gd name="connsiteY2" fmla="*/ 3637122 h 3637122"/>
                <a:gd name="connsiteX3" fmla="*/ 0 w 3637703"/>
                <a:gd name="connsiteY3" fmla="*/ 1818561 h 3637122"/>
                <a:gd name="connsiteX4" fmla="*/ 1818566 w 3637703"/>
                <a:gd name="connsiteY4" fmla="*/ 0 h 3637122"/>
                <a:gd name="connsiteX5" fmla="*/ 3494220 w 3637703"/>
                <a:gd name="connsiteY5" fmla="*/ 1110695 h 3637122"/>
                <a:gd name="connsiteX0" fmla="*/ 3607890 w 3640299"/>
                <a:gd name="connsiteY0" fmla="*/ 1553598 h 3637122"/>
                <a:gd name="connsiteX1" fmla="*/ 3637132 w 3640299"/>
                <a:gd name="connsiteY1" fmla="*/ 1818561 h 3637122"/>
                <a:gd name="connsiteX2" fmla="*/ 1818566 w 3640299"/>
                <a:gd name="connsiteY2" fmla="*/ 3637122 h 3637122"/>
                <a:gd name="connsiteX3" fmla="*/ 0 w 3640299"/>
                <a:gd name="connsiteY3" fmla="*/ 1818561 h 3637122"/>
                <a:gd name="connsiteX4" fmla="*/ 1818566 w 3640299"/>
                <a:gd name="connsiteY4" fmla="*/ 0 h 3637122"/>
                <a:gd name="connsiteX5" fmla="*/ 3494220 w 3640299"/>
                <a:gd name="connsiteY5" fmla="*/ 1110695 h 3637122"/>
                <a:gd name="connsiteX0" fmla="*/ 3607890 w 3638051"/>
                <a:gd name="connsiteY0" fmla="*/ 1553598 h 3637122"/>
                <a:gd name="connsiteX1" fmla="*/ 3637132 w 3638051"/>
                <a:gd name="connsiteY1" fmla="*/ 1818561 h 3637122"/>
                <a:gd name="connsiteX2" fmla="*/ 1818566 w 3638051"/>
                <a:gd name="connsiteY2" fmla="*/ 3637122 h 3637122"/>
                <a:gd name="connsiteX3" fmla="*/ 0 w 3638051"/>
                <a:gd name="connsiteY3" fmla="*/ 1818561 h 3637122"/>
                <a:gd name="connsiteX4" fmla="*/ 1818566 w 3638051"/>
                <a:gd name="connsiteY4" fmla="*/ 0 h 3637122"/>
                <a:gd name="connsiteX5" fmla="*/ 3494220 w 3638051"/>
                <a:gd name="connsiteY5" fmla="*/ 1110695 h 3637122"/>
                <a:gd name="connsiteX0" fmla="*/ 3607890 w 3638126"/>
                <a:gd name="connsiteY0" fmla="*/ 1553598 h 3637122"/>
                <a:gd name="connsiteX1" fmla="*/ 3637132 w 3638126"/>
                <a:gd name="connsiteY1" fmla="*/ 1818561 h 3637122"/>
                <a:gd name="connsiteX2" fmla="*/ 1818566 w 3638126"/>
                <a:gd name="connsiteY2" fmla="*/ 3637122 h 3637122"/>
                <a:gd name="connsiteX3" fmla="*/ 0 w 3638126"/>
                <a:gd name="connsiteY3" fmla="*/ 1818561 h 3637122"/>
                <a:gd name="connsiteX4" fmla="*/ 1818566 w 3638126"/>
                <a:gd name="connsiteY4" fmla="*/ 0 h 3637122"/>
                <a:gd name="connsiteX5" fmla="*/ 3494220 w 3638126"/>
                <a:gd name="connsiteY5" fmla="*/ 1110695 h 3637122"/>
                <a:gd name="connsiteX0" fmla="*/ 3607890 w 3637135"/>
                <a:gd name="connsiteY0" fmla="*/ 1553598 h 3637122"/>
                <a:gd name="connsiteX1" fmla="*/ 3637132 w 3637135"/>
                <a:gd name="connsiteY1" fmla="*/ 1818561 h 3637122"/>
                <a:gd name="connsiteX2" fmla="*/ 1818566 w 3637135"/>
                <a:gd name="connsiteY2" fmla="*/ 3637122 h 3637122"/>
                <a:gd name="connsiteX3" fmla="*/ 0 w 3637135"/>
                <a:gd name="connsiteY3" fmla="*/ 1818561 h 3637122"/>
                <a:gd name="connsiteX4" fmla="*/ 1818566 w 3637135"/>
                <a:gd name="connsiteY4" fmla="*/ 0 h 3637122"/>
                <a:gd name="connsiteX5" fmla="*/ 3494220 w 3637135"/>
                <a:gd name="connsiteY5" fmla="*/ 1110695 h 3637122"/>
                <a:gd name="connsiteX0" fmla="*/ 3607890 w 3637249"/>
                <a:gd name="connsiteY0" fmla="*/ 1553598 h 3637122"/>
                <a:gd name="connsiteX1" fmla="*/ 3637132 w 3637249"/>
                <a:gd name="connsiteY1" fmla="*/ 1818561 h 3637122"/>
                <a:gd name="connsiteX2" fmla="*/ 1818566 w 3637249"/>
                <a:gd name="connsiteY2" fmla="*/ 3637122 h 3637122"/>
                <a:gd name="connsiteX3" fmla="*/ 0 w 3637249"/>
                <a:gd name="connsiteY3" fmla="*/ 1818561 h 3637122"/>
                <a:gd name="connsiteX4" fmla="*/ 1818566 w 3637249"/>
                <a:gd name="connsiteY4" fmla="*/ 0 h 3637122"/>
                <a:gd name="connsiteX5" fmla="*/ 3494220 w 3637249"/>
                <a:gd name="connsiteY5" fmla="*/ 1110695 h 3637122"/>
                <a:gd name="connsiteX0" fmla="*/ 3607890 w 3637249"/>
                <a:gd name="connsiteY0" fmla="*/ 1553598 h 3637122"/>
                <a:gd name="connsiteX1" fmla="*/ 3637132 w 3637249"/>
                <a:gd name="connsiteY1" fmla="*/ 1818561 h 3637122"/>
                <a:gd name="connsiteX2" fmla="*/ 1818566 w 3637249"/>
                <a:gd name="connsiteY2" fmla="*/ 3637122 h 3637122"/>
                <a:gd name="connsiteX3" fmla="*/ 0 w 3637249"/>
                <a:gd name="connsiteY3" fmla="*/ 1818561 h 3637122"/>
                <a:gd name="connsiteX4" fmla="*/ 1818566 w 3637249"/>
                <a:gd name="connsiteY4" fmla="*/ 0 h 3637122"/>
                <a:gd name="connsiteX5" fmla="*/ 3494220 w 3637249"/>
                <a:gd name="connsiteY5" fmla="*/ 1110695 h 3637122"/>
                <a:gd name="connsiteX0" fmla="*/ 3607890 w 3637249"/>
                <a:gd name="connsiteY0" fmla="*/ 1553598 h 3637122"/>
                <a:gd name="connsiteX1" fmla="*/ 3637132 w 3637249"/>
                <a:gd name="connsiteY1" fmla="*/ 1818561 h 3637122"/>
                <a:gd name="connsiteX2" fmla="*/ 1818566 w 3637249"/>
                <a:gd name="connsiteY2" fmla="*/ 3637122 h 3637122"/>
                <a:gd name="connsiteX3" fmla="*/ 0 w 3637249"/>
                <a:gd name="connsiteY3" fmla="*/ 1818561 h 3637122"/>
                <a:gd name="connsiteX4" fmla="*/ 1818566 w 3637249"/>
                <a:gd name="connsiteY4" fmla="*/ 0 h 3637122"/>
                <a:gd name="connsiteX5" fmla="*/ 3494220 w 3637249"/>
                <a:gd name="connsiteY5" fmla="*/ 1110695 h 36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7249" h="3637122">
                  <a:moveTo>
                    <a:pt x="3607890" y="1553598"/>
                  </a:moveTo>
                  <a:cubicBezTo>
                    <a:pt x="3612621" y="1574782"/>
                    <a:pt x="3634961" y="1628548"/>
                    <a:pt x="3637132" y="1818561"/>
                  </a:cubicBezTo>
                  <a:cubicBezTo>
                    <a:pt x="3648549" y="2817888"/>
                    <a:pt x="2822932" y="3637122"/>
                    <a:pt x="1818566" y="3637122"/>
                  </a:cubicBezTo>
                  <a:cubicBezTo>
                    <a:pt x="814200" y="3637122"/>
                    <a:pt x="0" y="2822925"/>
                    <a:pt x="0" y="1818561"/>
                  </a:cubicBezTo>
                  <a:cubicBezTo>
                    <a:pt x="0" y="814197"/>
                    <a:pt x="814200" y="0"/>
                    <a:pt x="1818566" y="0"/>
                  </a:cubicBezTo>
                  <a:cubicBezTo>
                    <a:pt x="2571841" y="0"/>
                    <a:pt x="3218147" y="457986"/>
                    <a:pt x="3494220" y="1110695"/>
                  </a:cubicBez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sz="2000" dirty="0">
                <a:gradFill>
                  <a:gsLst>
                    <a:gs pos="0">
                      <a:schemeClr val="tx1"/>
                    </a:gs>
                    <a:gs pos="100000">
                      <a:schemeClr val="tx1"/>
                    </a:gs>
                  </a:gsLst>
                  <a:lin ang="5400000" scaled="1"/>
                </a:gradFill>
              </a:endParaRPr>
            </a:p>
          </p:txBody>
        </p:sp>
        <p:sp>
          <p:nvSpPr>
            <p:cNvPr id="59" name="Freeform 36">
              <a:extLst>
                <a:ext uri="{FF2B5EF4-FFF2-40B4-BE49-F238E27FC236}">
                  <a16:creationId xmlns:a16="http://schemas.microsoft.com/office/drawing/2014/main" id="{AC24B80E-804D-412C-AB59-A96476BBD172}"/>
                </a:ext>
              </a:extLst>
            </p:cNvPr>
            <p:cNvSpPr>
              <a:spLocks/>
            </p:cNvSpPr>
            <p:nvPr/>
          </p:nvSpPr>
          <p:spPr bwMode="auto">
            <a:xfrm rot="12755080">
              <a:off x="7236269" y="3594357"/>
              <a:ext cx="443169" cy="450495"/>
            </a:xfrm>
            <a:custGeom>
              <a:avLst/>
              <a:gdLst>
                <a:gd name="T0" fmla="*/ 121 w 121"/>
                <a:gd name="T1" fmla="*/ 0 h 123"/>
                <a:gd name="T2" fmla="*/ 119 w 121"/>
                <a:gd name="T3" fmla="*/ 123 h 123"/>
                <a:gd name="T4" fmla="*/ 0 w 121"/>
                <a:gd name="T5" fmla="*/ 121 h 123"/>
              </a:gdLst>
              <a:ahLst/>
              <a:cxnLst>
                <a:cxn ang="0">
                  <a:pos x="T0" y="T1"/>
                </a:cxn>
                <a:cxn ang="0">
                  <a:pos x="T2" y="T3"/>
                </a:cxn>
                <a:cxn ang="0">
                  <a:pos x="T4" y="T5"/>
                </a:cxn>
              </a:cxnLst>
              <a:rect l="0" t="0" r="r" b="b"/>
              <a:pathLst>
                <a:path w="121" h="123">
                  <a:moveTo>
                    <a:pt x="121" y="0"/>
                  </a:moveTo>
                  <a:lnTo>
                    <a:pt x="119" y="123"/>
                  </a:lnTo>
                  <a:lnTo>
                    <a:pt x="0" y="121"/>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sp>
          <p:nvSpPr>
            <p:cNvPr id="60" name="Oval 19">
              <a:extLst>
                <a:ext uri="{FF2B5EF4-FFF2-40B4-BE49-F238E27FC236}">
                  <a16:creationId xmlns:a16="http://schemas.microsoft.com/office/drawing/2014/main" id="{87B179BA-6AF5-4271-AD5D-ED5A8B5E988D}"/>
                </a:ext>
              </a:extLst>
            </p:cNvPr>
            <p:cNvSpPr>
              <a:spLocks noChangeArrowheads="1"/>
            </p:cNvSpPr>
            <p:nvPr/>
          </p:nvSpPr>
          <p:spPr bwMode="auto">
            <a:xfrm>
              <a:off x="5360196" y="1683657"/>
              <a:ext cx="494697" cy="494696"/>
            </a:xfrm>
            <a:prstGeom prst="ellipse">
              <a:avLst/>
            </a:prstGeom>
            <a:solidFill>
              <a:schemeClr val="accent1"/>
            </a:solidFill>
            <a:ln w="381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sp>
          <p:nvSpPr>
            <p:cNvPr id="61" name="Oval 20">
              <a:extLst>
                <a:ext uri="{FF2B5EF4-FFF2-40B4-BE49-F238E27FC236}">
                  <a16:creationId xmlns:a16="http://schemas.microsoft.com/office/drawing/2014/main" id="{A0C6CB33-989A-4582-A20F-E940FC6F307C}"/>
                </a:ext>
              </a:extLst>
            </p:cNvPr>
            <p:cNvSpPr>
              <a:spLocks noChangeArrowheads="1"/>
            </p:cNvSpPr>
            <p:nvPr/>
          </p:nvSpPr>
          <p:spPr bwMode="auto">
            <a:xfrm>
              <a:off x="3561624" y="3482221"/>
              <a:ext cx="494697" cy="494696"/>
            </a:xfrm>
            <a:prstGeom prst="ellipse">
              <a:avLst/>
            </a:prstGeom>
            <a:solidFill>
              <a:schemeClr val="accent1"/>
            </a:solidFill>
            <a:ln w="381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sp>
          <p:nvSpPr>
            <p:cNvPr id="62" name="Oval 21">
              <a:extLst>
                <a:ext uri="{FF2B5EF4-FFF2-40B4-BE49-F238E27FC236}">
                  <a16:creationId xmlns:a16="http://schemas.microsoft.com/office/drawing/2014/main" id="{C25AFF0E-DDEF-4CCD-8BF3-5AF2CB64E955}"/>
                </a:ext>
              </a:extLst>
            </p:cNvPr>
            <p:cNvSpPr>
              <a:spLocks noChangeArrowheads="1"/>
            </p:cNvSpPr>
            <p:nvPr/>
          </p:nvSpPr>
          <p:spPr bwMode="auto">
            <a:xfrm>
              <a:off x="5360192" y="5334461"/>
              <a:ext cx="494701" cy="494700"/>
            </a:xfrm>
            <a:prstGeom prst="ellipse">
              <a:avLst/>
            </a:prstGeom>
            <a:solidFill>
              <a:schemeClr val="accent1"/>
            </a:solidFill>
            <a:ln w="381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gradFill>
                  <a:gsLst>
                    <a:gs pos="0">
                      <a:schemeClr val="tx1"/>
                    </a:gs>
                    <a:gs pos="100000">
                      <a:schemeClr val="tx1"/>
                    </a:gs>
                  </a:gsLst>
                  <a:lin ang="5400000" scaled="1"/>
                </a:gradFill>
              </a:endParaRPr>
            </a:p>
          </p:txBody>
        </p:sp>
      </p:grpSp>
    </p:spTree>
    <p:extLst>
      <p:ext uri="{BB962C8B-B14F-4D97-AF65-F5344CB8AC3E}">
        <p14:creationId xmlns:p14="http://schemas.microsoft.com/office/powerpoint/2010/main" val="332068083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00E14D-F6DC-BD48-80A1-A3E7A9CF2CEC}"/>
              </a:ext>
            </a:extLst>
          </p:cNvPr>
          <p:cNvPicPr>
            <a:picLocks noChangeAspect="1"/>
          </p:cNvPicPr>
          <p:nvPr/>
        </p:nvPicPr>
        <p:blipFill rotWithShape="1">
          <a:blip r:embed="rId3">
            <a:extLst>
              <a:ext uri="{28A0092B-C50C-407E-A947-70E740481C1C}">
                <a14:useLocalDpi xmlns:a14="http://schemas.microsoft.com/office/drawing/2010/main" val="0"/>
              </a:ext>
            </a:extLst>
          </a:blip>
          <a:srcRect l="45226" r="14446"/>
          <a:stretch/>
        </p:blipFill>
        <p:spPr>
          <a:xfrm>
            <a:off x="8041776" y="0"/>
            <a:ext cx="4150223" cy="6858000"/>
          </a:xfrm>
          <a:prstGeom prst="rect">
            <a:avLst/>
          </a:prstGeom>
        </p:spPr>
      </p:pic>
      <p:sp>
        <p:nvSpPr>
          <p:cNvPr id="11" name="Rectangle 10">
            <a:extLst>
              <a:ext uri="{FF2B5EF4-FFF2-40B4-BE49-F238E27FC236}">
                <a16:creationId xmlns:a16="http://schemas.microsoft.com/office/drawing/2014/main" id="{E4AEA54A-914A-F64F-8A8A-DE21A92D2534}"/>
              </a:ext>
            </a:extLst>
          </p:cNvPr>
          <p:cNvSpPr/>
          <p:nvPr/>
        </p:nvSpPr>
        <p:spPr bwMode="auto">
          <a:xfrm>
            <a:off x="8041776" y="2723322"/>
            <a:ext cx="4150223" cy="4134678"/>
          </a:xfrm>
          <a:prstGeom prst="rect">
            <a:avLst/>
          </a:prstGeom>
          <a:gradFill>
            <a:gsLst>
              <a:gs pos="0">
                <a:srgbClr val="000000">
                  <a:alpha val="0"/>
                </a:srgbClr>
              </a:gs>
              <a:gs pos="68000">
                <a:srgbClr val="000000">
                  <a:alpha val="6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D8F0D166-482D-478A-9F5A-93A7216DC685}"/>
              </a:ext>
            </a:extLst>
          </p:cNvPr>
          <p:cNvSpPr/>
          <p:nvPr/>
        </p:nvSpPr>
        <p:spPr>
          <a:xfrm>
            <a:off x="7565547" y="4755907"/>
            <a:ext cx="7721681" cy="369332"/>
          </a:xfrm>
          <a:prstGeom prst="rect">
            <a:avLst/>
          </a:prstGeom>
        </p:spPr>
        <p:txBody>
          <a:bodyPr wrap="square" numCol="4">
            <a:spAutoFit/>
          </a:bodyPr>
          <a:lstStyle/>
          <a:p>
            <a:pPr marL="285750" indent="-285750">
              <a:buFont typeface="Arial" panose="020B0604020202020204" pitchFamily="34" charset="0"/>
              <a:buChar char="•"/>
            </a:pPr>
            <a:endParaRPr lang="en-US">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ABD6042D-E545-4AC1-BE4D-EFDAAE83A99D}"/>
              </a:ext>
            </a:extLst>
          </p:cNvPr>
          <p:cNvSpPr txBox="1"/>
          <p:nvPr/>
        </p:nvSpPr>
        <p:spPr>
          <a:xfrm>
            <a:off x="8503920" y="4406051"/>
            <a:ext cx="3225079" cy="2031325"/>
          </a:xfrm>
          <a:prstGeom prst="rect">
            <a:avLst/>
          </a:prstGeom>
          <a:noFill/>
        </p:spPr>
        <p:txBody>
          <a:bodyPr wrap="square" lIns="0" tIns="0" rIns="0" bIns="0" rtlCol="0" anchor="b">
            <a:spAutoFit/>
          </a:bodyPr>
          <a:lstStyle/>
          <a:p>
            <a:pPr>
              <a:defRPr/>
            </a:pPr>
            <a:r>
              <a:rPr lang="en-US" sz="1200" b="1" dirty="0">
                <a:solidFill>
                  <a:schemeClr val="bg1"/>
                </a:solidFill>
                <a:latin typeface="Segoe UI Light" panose="020B0502040204020203" pitchFamily="34" charset="0"/>
                <a:cs typeface="Segoe UI Light" panose="020B0502040204020203" pitchFamily="34" charset="0"/>
              </a:rPr>
              <a:t>” We are very happy with how everything has turned out and really appreciate the dedication Kelly has given to us! I have nothing but good things to say – I recommended you to another small Calgary school a couple of months ago. If you ever need someone to talk about their experience in setting up a very customized system, I would be happy to sing your praises!”</a:t>
            </a:r>
            <a:br>
              <a:rPr lang="en-US" sz="1200" dirty="0">
                <a:solidFill>
                  <a:schemeClr val="bg1"/>
                </a:solidFill>
                <a:latin typeface="Segoe UI Light" panose="020B0502040204020203" pitchFamily="34" charset="0"/>
                <a:cs typeface="Segoe UI Light" panose="020B0502040204020203" pitchFamily="34" charset="0"/>
              </a:rPr>
            </a:br>
            <a:endParaRPr lang="en-US" sz="1200" dirty="0">
              <a:solidFill>
                <a:schemeClr val="bg1"/>
              </a:solidFill>
              <a:latin typeface="Segoe UI Light" panose="020B0502040204020203" pitchFamily="34" charset="0"/>
              <a:cs typeface="Segoe UI Light" panose="020B0502040204020203" pitchFamily="34" charset="0"/>
            </a:endParaRPr>
          </a:p>
          <a:p>
            <a:pPr marL="15875" lvl="2" defTabSz="932513">
              <a:defRPr/>
            </a:pPr>
            <a:r>
              <a:rPr lang="en-US" sz="1200" b="1" dirty="0">
                <a:solidFill>
                  <a:schemeClr val="bg1"/>
                </a:solidFill>
                <a:latin typeface="Segoe UI Semibold" charset="0"/>
                <a:cs typeface="Segoe UI Semibold" charset="0"/>
              </a:rPr>
              <a:t>- Mrs. Lori Blais </a:t>
            </a:r>
            <a:r>
              <a:rPr lang="en-US" sz="1200" dirty="0">
                <a:solidFill>
                  <a:schemeClr val="bg1"/>
                </a:solidFill>
                <a:latin typeface="Segoe UI Light" panose="020B0502040204020203" pitchFamily="34" charset="0"/>
                <a:cs typeface="Segoe UI Light" panose="020B0502040204020203" pitchFamily="34" charset="0"/>
              </a:rPr>
              <a:t>Assistant Principal, Clear Water Academy.</a:t>
            </a:r>
            <a:endParaRPr lang="en-US" sz="1200" dirty="0">
              <a:solidFill>
                <a:schemeClr val="bg1"/>
              </a:solidFill>
              <a:latin typeface="Segoe UI Light" charset="0"/>
              <a:ea typeface="Segoe UI Light" charset="0"/>
              <a:cs typeface="Segoe UI Light" charset="0"/>
            </a:endParaRPr>
          </a:p>
        </p:txBody>
      </p:sp>
      <p:sp>
        <p:nvSpPr>
          <p:cNvPr id="2" name="Title 1">
            <a:extLst>
              <a:ext uri="{FF2B5EF4-FFF2-40B4-BE49-F238E27FC236}">
                <a16:creationId xmlns:a16="http://schemas.microsoft.com/office/drawing/2014/main" id="{55DDFA71-6CF8-1B46-BFD2-3B1C85DCEFC7}"/>
              </a:ext>
            </a:extLst>
          </p:cNvPr>
          <p:cNvSpPr>
            <a:spLocks noGrp="1"/>
          </p:cNvSpPr>
          <p:nvPr>
            <p:ph type="title"/>
          </p:nvPr>
        </p:nvSpPr>
        <p:spPr>
          <a:xfrm>
            <a:off x="426424" y="723318"/>
            <a:ext cx="7510945" cy="758022"/>
          </a:xfrm>
        </p:spPr>
        <p:txBody>
          <a:bodyPr/>
          <a:lstStyle/>
          <a:p>
            <a:r>
              <a:rPr lang="en-US" sz="2400" b="1" dirty="0">
                <a:latin typeface="Segoe UI Semibold" panose="020B0502040204020203" pitchFamily="34" charset="0"/>
                <a:cs typeface="Segoe UI Semibold" panose="020B0502040204020203" pitchFamily="34" charset="0"/>
              </a:rPr>
              <a:t>Future ready</a:t>
            </a:r>
            <a:r>
              <a:rPr lang="en-US" sz="2400" dirty="0">
                <a:latin typeface="Segoe UI Semibold" panose="020B0502040204020203" pitchFamily="34" charset="0"/>
                <a:cs typeface="Segoe UI Semibold" panose="020B0502040204020203" pitchFamily="34" charset="0"/>
              </a:rPr>
              <a:t> </a:t>
            </a:r>
            <a:r>
              <a:rPr lang="en-US" sz="2400" dirty="0"/>
              <a:t>improvements</a:t>
            </a:r>
            <a:r>
              <a:rPr lang="en-US" sz="2400" dirty="0">
                <a:latin typeface="Segoe UI Semibold" panose="020B0502040204020203" pitchFamily="34" charset="0"/>
                <a:cs typeface="Segoe UI Semibold" panose="020B0502040204020203" pitchFamily="34" charset="0"/>
              </a:rPr>
              <a:t> </a:t>
            </a:r>
            <a:r>
              <a:rPr lang="en-US" sz="2400" dirty="0"/>
              <a:t>are constantly being made to the application to conform to Alberta Education requirements</a:t>
            </a:r>
            <a:r>
              <a:rPr lang="en-US" dirty="0"/>
              <a:t>.</a:t>
            </a:r>
          </a:p>
        </p:txBody>
      </p:sp>
      <p:graphicFrame>
        <p:nvGraphicFramePr>
          <p:cNvPr id="14" name="Table 8">
            <a:extLst>
              <a:ext uri="{FF2B5EF4-FFF2-40B4-BE49-F238E27FC236}">
                <a16:creationId xmlns:a16="http://schemas.microsoft.com/office/drawing/2014/main" id="{1F96B80B-AB78-F14B-B597-0193303AD7C6}"/>
              </a:ext>
            </a:extLst>
          </p:cNvPr>
          <p:cNvGraphicFramePr>
            <a:graphicFrameLocks noGrp="1"/>
          </p:cNvGraphicFramePr>
          <p:nvPr>
            <p:extLst>
              <p:ext uri="{D42A27DB-BD31-4B8C-83A1-F6EECF244321}">
                <p14:modId xmlns:p14="http://schemas.microsoft.com/office/powerpoint/2010/main" val="2453608124"/>
              </p:ext>
            </p:extLst>
          </p:nvPr>
        </p:nvGraphicFramePr>
        <p:xfrm>
          <a:off x="460638" y="2048525"/>
          <a:ext cx="7139122" cy="5134114"/>
        </p:xfrm>
        <a:graphic>
          <a:graphicData uri="http://schemas.openxmlformats.org/drawingml/2006/table">
            <a:tbl>
              <a:tblPr firstRow="1" bandRow="1">
                <a:tableStyleId>{5C22544A-7EE6-4342-B048-85BDC9FD1C3A}</a:tableStyleId>
              </a:tblPr>
              <a:tblGrid>
                <a:gridCol w="5272246">
                  <a:extLst>
                    <a:ext uri="{9D8B030D-6E8A-4147-A177-3AD203B41FA5}">
                      <a16:colId xmlns:a16="http://schemas.microsoft.com/office/drawing/2014/main" val="78667038"/>
                    </a:ext>
                  </a:extLst>
                </a:gridCol>
                <a:gridCol w="1866876">
                  <a:extLst>
                    <a:ext uri="{9D8B030D-6E8A-4147-A177-3AD203B41FA5}">
                      <a16:colId xmlns:a16="http://schemas.microsoft.com/office/drawing/2014/main" val="707244775"/>
                    </a:ext>
                  </a:extLst>
                </a:gridCol>
              </a:tblGrid>
              <a:tr h="367392">
                <a:tc>
                  <a:txBody>
                    <a:bodyPr/>
                    <a:lstStyle/>
                    <a:p>
                      <a:r>
                        <a:rPr lang="en-US" sz="1400" b="1" i="0" kern="1200" dirty="0">
                          <a:solidFill>
                            <a:schemeClr val="accent1"/>
                          </a:solidFill>
                          <a:latin typeface="Segoe UI Semibold" panose="020B0502040204020203" pitchFamily="34" charset="0"/>
                          <a:ea typeface="+mn-ea"/>
                          <a:cs typeface="Segoe UI Semibold" panose="020B0502040204020203" pitchFamily="34" charset="0"/>
                        </a:rPr>
                        <a:t>Your needs:</a:t>
                      </a:r>
                      <a:endParaRPr lang="en-US" sz="1400" dirty="0">
                        <a:solidFill>
                          <a:schemeClr val="tx1"/>
                        </a:solidFill>
                      </a:endParaRPr>
                    </a:p>
                  </a:txBody>
                  <a:tcPr marL="0" marR="274320" marT="91440" marB="91440">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accent1"/>
                          </a:solidFill>
                          <a:latin typeface="Segoe UI Semibold" panose="020B0502040204020203" pitchFamily="34" charset="0"/>
                          <a:ea typeface="+mn-ea"/>
                          <a:cs typeface="Segoe UI Semibold" panose="020B0502040204020203" pitchFamily="34" charset="0"/>
                        </a:rPr>
                        <a:t>SchoolCloud offers:</a:t>
                      </a:r>
                    </a:p>
                  </a:txBody>
                  <a:tcPr marL="0" marR="0" marT="91440" marB="91440">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096650193"/>
                  </a:ext>
                </a:extLst>
              </a:tr>
              <a:tr h="992399">
                <a:tc>
                  <a:txBody>
                    <a:bodyPr/>
                    <a:lstStyle/>
                    <a:p>
                      <a:pPr>
                        <a:defRPr/>
                      </a:pPr>
                      <a:r>
                        <a:rPr lang="en-US" sz="1400" kern="1200" dirty="0">
                          <a:solidFill>
                            <a:schemeClr val="accent1"/>
                          </a:solidFill>
                          <a:latin typeface="Segoe UI Semibold" panose="020B0702040204020203" pitchFamily="34" charset="0"/>
                          <a:ea typeface="+mn-ea"/>
                          <a:cs typeface="Segoe UI Semibold" panose="020B0702040204020203" pitchFamily="34" charset="0"/>
                        </a:rPr>
                        <a:t>Easy Admissions Procedure: </a:t>
                      </a:r>
                      <a:r>
                        <a:rPr lang="en-US" sz="1400" kern="1200" dirty="0">
                          <a:solidFill>
                            <a:schemeClr val="tx1"/>
                          </a:solidFill>
                          <a:latin typeface="Segoe UI Light" panose="020B0502040204020203" pitchFamily="34" charset="0"/>
                          <a:ea typeface="+mn-ea"/>
                          <a:cs typeface="Segoe UI Light" panose="020B0502040204020203" pitchFamily="34" charset="0"/>
                        </a:rPr>
                        <a:t>We put your on-line application form right on your existing website. Once completed by the applicant, it is electronically forward to Admissions and when finalized, can be brought into your SIS with the click of a mouse.</a:t>
                      </a:r>
                    </a:p>
                  </a:txBody>
                  <a:tcPr marL="0" marR="274320" marT="91440" marB="9144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400" b="1" i="0" kern="1200" dirty="0">
                          <a:solidFill>
                            <a:schemeClr val="tx1"/>
                          </a:solidFill>
                          <a:latin typeface="Segoe UI Semibold" panose="020B0502040204020203" pitchFamily="34" charset="0"/>
                          <a:ea typeface="+mn-ea"/>
                          <a:cs typeface="Segoe UI Semibold" panose="020B0502040204020203" pitchFamily="34" charset="0"/>
                        </a:rPr>
                        <a:t>On-line Application Forms speeds up entire process by reducing errors.  </a:t>
                      </a:r>
                    </a:p>
                  </a:txBody>
                  <a:tcPr marL="0" marR="0" marT="91440" marB="9144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0691770"/>
                  </a:ext>
                </a:extLst>
              </a:tr>
              <a:tr h="1000019">
                <a:tc>
                  <a:txBody>
                    <a:bodyPr/>
                    <a:lstStyle/>
                    <a:p>
                      <a:pPr lvl="0">
                        <a:defRPr/>
                      </a:pPr>
                      <a:r>
                        <a:rPr lang="en-US" sz="1400" dirty="0">
                          <a:solidFill>
                            <a:schemeClr val="accent1"/>
                          </a:solidFill>
                          <a:latin typeface="Segoe UI Semibold" panose="020B0702040204020203" pitchFamily="34" charset="0"/>
                          <a:cs typeface="Segoe UI Semibold" panose="020B0702040204020203" pitchFamily="34" charset="0"/>
                        </a:rPr>
                        <a:t>I</a:t>
                      </a:r>
                      <a:r>
                        <a:rPr lang="en-US" sz="1400" kern="1200" dirty="0">
                          <a:solidFill>
                            <a:schemeClr val="accent1"/>
                          </a:solidFill>
                          <a:latin typeface="Segoe UI Semibold" panose="020B0702040204020203" pitchFamily="34" charset="0"/>
                          <a:ea typeface="+mn-ea"/>
                          <a:cs typeface="Segoe UI Semibold" panose="020B0702040204020203" pitchFamily="34" charset="0"/>
                        </a:rPr>
                        <a:t>ndividualized Program Plans (IPP) </a:t>
                      </a:r>
                      <a:r>
                        <a:rPr lang="en-US" sz="1400" kern="1200" dirty="0">
                          <a:solidFill>
                            <a:schemeClr val="tx1"/>
                          </a:solidFill>
                          <a:latin typeface="Segoe UI Light" panose="020B0502040204020203" pitchFamily="34" charset="0"/>
                          <a:ea typeface="+mn-ea"/>
                          <a:cs typeface="Segoe UI Light" panose="020B0502040204020203" pitchFamily="34" charset="0"/>
                        </a:rPr>
                        <a:t>contain a multitude of fields that adhere to Alberta’s provincial standard and can be entered in by teachers and printed off at their convenience for handing out to the student.</a:t>
                      </a:r>
                      <a:endParaRPr lang="en-US" sz="1400" dirty="0">
                        <a:solidFill>
                          <a:schemeClr val="tx1"/>
                        </a:solidFill>
                        <a:latin typeface="Segoe UI Light" panose="020B0502040204020203" pitchFamily="34" charset="0"/>
                        <a:cs typeface="Segoe UI Light" panose="020B0502040204020203" pitchFamily="34" charset="0"/>
                      </a:endParaRPr>
                    </a:p>
                  </a:txBody>
                  <a:tcPr marL="0" marR="274320" marT="91440" marB="9144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i="0" kern="1200" dirty="0">
                          <a:solidFill>
                            <a:schemeClr val="tx1"/>
                          </a:solidFill>
                          <a:latin typeface="Segoe UI Semibold" panose="020B0502040204020203" pitchFamily="34" charset="0"/>
                          <a:ea typeface="+mn-ea"/>
                          <a:cs typeface="Segoe UI Semibold" panose="020B0502040204020203" pitchFamily="34" charset="0"/>
                        </a:rPr>
                        <a:t>Customizable IPP and PUF forms are part of basic package.</a:t>
                      </a:r>
                    </a:p>
                  </a:txBody>
                  <a:tcPr marL="0" marR="0" marT="91440" marB="9144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20294357"/>
                  </a:ext>
                </a:extLst>
              </a:tr>
              <a:tr h="748559">
                <a:tc>
                  <a:txBody>
                    <a:bodyPr/>
                    <a:lstStyle/>
                    <a:p>
                      <a:pPr>
                        <a:defRPr/>
                      </a:pPr>
                      <a:r>
                        <a:rPr lang="en-US" sz="1400" kern="1200" dirty="0">
                          <a:solidFill>
                            <a:schemeClr val="accent1"/>
                          </a:solidFill>
                          <a:latin typeface="Segoe UI Semibold" panose="020B0702040204020203" pitchFamily="34" charset="0"/>
                          <a:ea typeface="+mn-ea"/>
                          <a:cs typeface="Segoe UI Semibold" panose="020B0702040204020203" pitchFamily="34" charset="0"/>
                        </a:rPr>
                        <a:t>Our new Parent Portal </a:t>
                      </a:r>
                      <a:r>
                        <a:rPr lang="en-US" sz="1400" kern="1200" dirty="0">
                          <a:solidFill>
                            <a:schemeClr val="tx1"/>
                          </a:solidFill>
                          <a:latin typeface="Segoe UI Light" panose="020B0502040204020203" pitchFamily="34" charset="0"/>
                          <a:ea typeface="+mn-ea"/>
                          <a:cs typeface="Segoe UI Light" panose="020B0502040204020203" pitchFamily="34" charset="0"/>
                        </a:rPr>
                        <a:t>feature is complete, it allows parents to securely access their students profile and ask questions or make comments to instructors. approach.</a:t>
                      </a:r>
                    </a:p>
                  </a:txBody>
                  <a:tcPr marL="0" marR="274320" marT="91440" marB="9144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400" b="1" i="0" kern="1200" dirty="0">
                          <a:solidFill>
                            <a:schemeClr val="tx1"/>
                          </a:solidFill>
                          <a:latin typeface="Segoe UI Semibold" panose="020B0502040204020203" pitchFamily="34" charset="0"/>
                          <a:ea typeface="+mn-ea"/>
                          <a:cs typeface="Segoe UI Semibold" panose="020B0502040204020203" pitchFamily="34" charset="0"/>
                        </a:rPr>
                        <a:t>Easier communication with parent means less time on the phone.</a:t>
                      </a:r>
                    </a:p>
                  </a:txBody>
                  <a:tcPr marL="0" marR="0" marT="91440" marB="9144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94732005"/>
                  </a:ext>
                </a:extLst>
              </a:tr>
              <a:tr h="1842274">
                <a:tc>
                  <a:txBody>
                    <a:bodyPr/>
                    <a:lstStyle/>
                    <a:p>
                      <a:pPr>
                        <a:defRPr/>
                      </a:pPr>
                      <a:r>
                        <a:rPr lang="en-US" sz="1400" kern="1200" dirty="0">
                          <a:solidFill>
                            <a:schemeClr val="accent1"/>
                          </a:solidFill>
                          <a:latin typeface="Segoe UI Semibold" panose="020B0702040204020203" pitchFamily="34" charset="0"/>
                          <a:ea typeface="+mn-ea"/>
                          <a:cs typeface="Segoe UI Semibold" panose="020B0702040204020203" pitchFamily="34" charset="0"/>
                        </a:rPr>
                        <a:t>Consultant tracking</a:t>
                      </a:r>
                      <a:r>
                        <a:rPr lang="en-US" sz="1400" kern="1200" dirty="0">
                          <a:solidFill>
                            <a:schemeClr val="tx1"/>
                          </a:solidFill>
                          <a:latin typeface="Segoe UI Light" panose="020B0502040204020203" pitchFamily="34" charset="0"/>
                          <a:ea typeface="+mn-ea"/>
                          <a:cs typeface="Segoe UI Light" panose="020B0502040204020203" pitchFamily="34" charset="0"/>
                        </a:rPr>
                        <a:t> allows therapists to log into the system from any internet web browser and enter timesheet information for all meetings with students. EG: Jane Doe spent 60 minutes in a FOP/Teach Visit with student Joe at $100/hour rate. Data is  imported into Ceridian or other payroll programs. Integration with Sage and QuickBooks accounting is planned for 2021.</a:t>
                      </a:r>
                      <a:endParaRPr lang="en-US" sz="1400" dirty="0">
                        <a:solidFill>
                          <a:schemeClr val="tx1"/>
                        </a:solidFill>
                        <a:latin typeface="Segoe UI Light" panose="020B0502040204020203" pitchFamily="34" charset="0"/>
                        <a:cs typeface="Segoe UI Light" panose="020B0502040204020203" pitchFamily="34" charset="0"/>
                      </a:endParaRPr>
                    </a:p>
                  </a:txBody>
                  <a:tcPr marL="0" marR="274320" marT="91440" marB="9144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400" b="1" i="0" kern="1200" dirty="0">
                          <a:solidFill>
                            <a:schemeClr val="tx1"/>
                          </a:solidFill>
                          <a:latin typeface="Segoe UI Semibold" panose="020B0502040204020203" pitchFamily="34" charset="0"/>
                          <a:ea typeface="+mn-ea"/>
                          <a:cs typeface="Segoe UI Semibold" panose="020B0502040204020203" pitchFamily="34" charset="0"/>
                        </a:rPr>
                        <a:t>Allows for smooth integration of contractors into overall system.</a:t>
                      </a:r>
                    </a:p>
                  </a:txBody>
                  <a:tcPr marL="0" marR="0" marT="91440" marB="9144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7784753"/>
                  </a:ext>
                </a:extLst>
              </a:tr>
            </a:tbl>
          </a:graphicData>
        </a:graphic>
      </p:graphicFrame>
      <p:sp>
        <p:nvSpPr>
          <p:cNvPr id="15" name="TextBox 14">
            <a:extLst>
              <a:ext uri="{FF2B5EF4-FFF2-40B4-BE49-F238E27FC236}">
                <a16:creationId xmlns:a16="http://schemas.microsoft.com/office/drawing/2014/main" id="{EAEDB7AD-F047-1A4A-BC0B-3E8948746D89}"/>
              </a:ext>
            </a:extLst>
          </p:cNvPr>
          <p:cNvSpPr txBox="1"/>
          <p:nvPr/>
        </p:nvSpPr>
        <p:spPr>
          <a:xfrm>
            <a:off x="341795" y="381348"/>
            <a:ext cx="4501553" cy="307777"/>
          </a:xfrm>
          <a:prstGeom prst="rect">
            <a:avLst/>
          </a:prstGeom>
          <a:noFill/>
        </p:spPr>
        <p:txBody>
          <a:bodyPr wrap="none" rtlCol="0">
            <a:spAutoFit/>
          </a:bodyPr>
          <a:lstStyle/>
          <a:p>
            <a:pPr lvl="0">
              <a:defRPr/>
            </a:pPr>
            <a:r>
              <a:rPr lang="en-US" sz="14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SchoolCloud On-Line – Application Forms and more!</a:t>
            </a:r>
            <a:endParaRPr kumimoji="0" lang="en-US" sz="1400" b="0" i="0" u="none" strike="noStrike" kern="1200" cap="none" spc="0" normalizeH="0" baseline="0" noProof="0" dirty="0">
              <a:ln>
                <a:noFill/>
              </a:ln>
              <a:solidFill>
                <a:schemeClr val="accent1"/>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spTree>
    <p:extLst>
      <p:ext uri="{BB962C8B-B14F-4D97-AF65-F5344CB8AC3E}">
        <p14:creationId xmlns:p14="http://schemas.microsoft.com/office/powerpoint/2010/main" val="59414241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08730-0E80-4F84-9EBA-7A0FC95A6C11}"/>
              </a:ext>
            </a:extLst>
          </p:cNvPr>
          <p:cNvSpPr>
            <a:spLocks noGrp="1"/>
          </p:cNvSpPr>
          <p:nvPr>
            <p:ph type="title"/>
          </p:nvPr>
        </p:nvSpPr>
        <p:spPr>
          <a:xfrm>
            <a:off x="444712" y="403919"/>
            <a:ext cx="11336039" cy="758022"/>
          </a:xfrm>
        </p:spPr>
        <p:txBody>
          <a:bodyPr/>
          <a:lstStyle/>
          <a:p>
            <a:r>
              <a:rPr lang="en-US" dirty="0"/>
              <a:t>Next steps</a:t>
            </a:r>
          </a:p>
        </p:txBody>
      </p:sp>
      <p:sp>
        <p:nvSpPr>
          <p:cNvPr id="3" name="TextBox 2">
            <a:extLst>
              <a:ext uri="{FF2B5EF4-FFF2-40B4-BE49-F238E27FC236}">
                <a16:creationId xmlns:a16="http://schemas.microsoft.com/office/drawing/2014/main" id="{E3940C67-3A31-40BA-8647-512D5465EAE9}"/>
              </a:ext>
            </a:extLst>
          </p:cNvPr>
          <p:cNvSpPr txBox="1"/>
          <p:nvPr/>
        </p:nvSpPr>
        <p:spPr>
          <a:xfrm>
            <a:off x="457199" y="1306329"/>
            <a:ext cx="3402108" cy="4431983"/>
          </a:xfrm>
          <a:prstGeom prst="rect">
            <a:avLst/>
          </a:prstGeom>
          <a:noFill/>
        </p:spPr>
        <p:txBody>
          <a:bodyPr wrap="square" lIns="0" r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chemeClr val="accent1"/>
                </a:solidFill>
                <a:effectLst/>
                <a:uLnTx/>
                <a:uFillTx/>
                <a:latin typeface="Segoe UI Semibold" panose="020B0502040204020203" pitchFamily="34" charset="0"/>
                <a:ea typeface="+mn-ea"/>
                <a:cs typeface="Segoe UI Semibold" panose="020B0502040204020203" pitchFamily="34" charset="0"/>
              </a:rPr>
              <a:t>Teachers</a:t>
            </a:r>
          </a:p>
          <a:p>
            <a:pPr lvl="0">
              <a:defRPr/>
            </a:pPr>
            <a:endParaRPr lang="en-US" sz="1400" dirty="0">
              <a:solidFill>
                <a:srgbClr val="E7E6E6">
                  <a:lumMod val="25000"/>
                </a:srgbClr>
              </a:solidFill>
              <a:latin typeface="Segoe UI Semibold" panose="020B0502040204020203" pitchFamily="34" charset="0"/>
              <a:cs typeface="Segoe UI Semibold" panose="020B0502040204020203" pitchFamily="34" charset="0"/>
            </a:endParaRPr>
          </a:p>
          <a:p>
            <a:pPr lvl="0">
              <a:defRPr/>
            </a:pPr>
            <a:endParaRPr lang="en-US" sz="1400" dirty="0">
              <a:solidFill>
                <a:srgbClr val="000000"/>
              </a:solidFill>
              <a:latin typeface="Segoe UI Light" charset="0"/>
              <a:ea typeface="Segoe UI Light" charset="0"/>
              <a:cs typeface="Segoe UI Light" charset="0"/>
            </a:endParaRPr>
          </a:p>
          <a:p>
            <a:pPr lvl="0">
              <a:defRPr/>
            </a:pPr>
            <a:r>
              <a:rPr lang="en-US" sz="1400" dirty="0">
                <a:solidFill>
                  <a:srgbClr val="000000"/>
                </a:solidFill>
                <a:latin typeface="Segoe UI Light" charset="0"/>
                <a:ea typeface="Segoe UI Light" charset="0"/>
                <a:cs typeface="Segoe UI Light" charset="0"/>
              </a:rPr>
              <a:t>Try out Office 365 for free:</a:t>
            </a:r>
          </a:p>
          <a:p>
            <a:pPr lvl="0">
              <a:defRPr/>
            </a:pPr>
            <a:r>
              <a:rPr lang="en-US" sz="1400" dirty="0">
                <a:solidFill>
                  <a:srgbClr val="E6E6E6">
                    <a:lumMod val="25000"/>
                  </a:srgbClr>
                </a:solidFill>
                <a:latin typeface="Segoe UI Light" charset="0"/>
                <a:ea typeface="Segoe UI Light" charset="0"/>
                <a:cs typeface="Segoe UI Light" charset="0"/>
                <a:hlinkClick r:id="rId2"/>
              </a:rPr>
              <a:t>https://www.microsoft.com/en-us/education/products/office</a:t>
            </a:r>
            <a:endParaRPr lang="en-US" sz="1400" dirty="0">
              <a:solidFill>
                <a:srgbClr val="E6E6E6">
                  <a:lumMod val="25000"/>
                </a:srgbClr>
              </a:solidFill>
              <a:latin typeface="Segoe UI Light" charset="0"/>
              <a:ea typeface="Segoe UI Light" charset="0"/>
              <a:cs typeface="Segoe UI Light" charset="0"/>
            </a:endParaRPr>
          </a:p>
          <a:p>
            <a:pPr lvl="0">
              <a:defRPr/>
            </a:pPr>
            <a:endParaRPr lang="en-US" sz="1400" dirty="0">
              <a:solidFill>
                <a:srgbClr val="E6E6E6">
                  <a:lumMod val="25000"/>
                </a:srgbClr>
              </a:solidFill>
              <a:latin typeface="Segoe UI Light" charset="0"/>
              <a:ea typeface="Segoe UI Light" charset="0"/>
              <a:cs typeface="Segoe UI Light" charset="0"/>
            </a:endParaRPr>
          </a:p>
          <a:p>
            <a:pPr lvl="0">
              <a:defRPr/>
            </a:pPr>
            <a:r>
              <a:rPr lang="en-US" sz="1400" dirty="0">
                <a:solidFill>
                  <a:srgbClr val="000000"/>
                </a:solidFill>
                <a:latin typeface="Segoe UI Light" charset="0"/>
                <a:cs typeface="Segoe UI Light" charset="0"/>
              </a:rPr>
              <a:t>Become part of the Microsoft educator community:</a:t>
            </a:r>
          </a:p>
          <a:p>
            <a:pPr lvl="0">
              <a:defRPr/>
            </a:pPr>
            <a:r>
              <a:rPr lang="en-US" sz="1400" dirty="0">
                <a:solidFill>
                  <a:schemeClr val="accent1"/>
                </a:solidFill>
                <a:latin typeface="Segoe UI Light" charset="0"/>
                <a:cs typeface="Segoe UI Light" charset="0"/>
                <a:hlinkClick r:id="rId3">
                  <a:extLst>
                    <a:ext uri="{A12FA001-AC4F-418D-AE19-62706E023703}">
                      <ahyp:hlinkClr xmlns:ahyp="http://schemas.microsoft.com/office/drawing/2018/hyperlinkcolor" val="tx"/>
                    </a:ext>
                  </a:extLst>
                </a:hlinkClick>
              </a:rPr>
              <a:t>https://education.microsoft.com/</a:t>
            </a:r>
            <a:r>
              <a:rPr lang="en-US" sz="1400" dirty="0">
                <a:solidFill>
                  <a:schemeClr val="accent1"/>
                </a:solidFill>
                <a:latin typeface="Segoe UI Light" charset="0"/>
                <a:cs typeface="Segoe UI Light" charset="0"/>
              </a:rPr>
              <a:t> </a:t>
            </a:r>
          </a:p>
          <a:p>
            <a:pPr lvl="0">
              <a:defRPr/>
            </a:pPr>
            <a:endParaRPr lang="en-US" sz="1400" dirty="0">
              <a:solidFill>
                <a:srgbClr val="E6E6E6">
                  <a:lumMod val="25000"/>
                </a:srgbClr>
              </a:solidFill>
              <a:latin typeface="Segoe UI Light" charset="0"/>
              <a:ea typeface="Segoe UI Light" charset="0"/>
              <a:cs typeface="Segoe UI Light" charset="0"/>
            </a:endParaRPr>
          </a:p>
          <a:p>
            <a:pPr lvl="0">
              <a:defRPr/>
            </a:pPr>
            <a:r>
              <a:rPr lang="en-US" sz="1400" dirty="0">
                <a:solidFill>
                  <a:srgbClr val="000000"/>
                </a:solidFill>
                <a:latin typeface="Segoe UI Light" charset="0"/>
                <a:ea typeface="Segoe UI Light" charset="0"/>
                <a:cs typeface="Segoe UI Light" charset="0"/>
              </a:rPr>
              <a:t>Check out learning tools:</a:t>
            </a:r>
          </a:p>
          <a:p>
            <a:pPr lvl="0">
              <a:defRPr/>
            </a:pPr>
            <a:r>
              <a:rPr lang="en-US" sz="1400" dirty="0">
                <a:solidFill>
                  <a:srgbClr val="E6E6E6">
                    <a:lumMod val="25000"/>
                  </a:srgbClr>
                </a:solidFill>
                <a:latin typeface="Segoe UI Light" charset="0"/>
                <a:ea typeface="Segoe UI Light" charset="0"/>
                <a:cs typeface="Segoe UI Light" charset="0"/>
                <a:hlinkClick r:id="rId4"/>
              </a:rPr>
              <a:t>http://edudownloads.azureedge.net/msdownloads/Learning_Tools_research_study_BSD.pdf</a:t>
            </a:r>
            <a:endParaRPr lang="en-US" sz="1400" dirty="0">
              <a:solidFill>
                <a:srgbClr val="E6E6E6">
                  <a:lumMod val="25000"/>
                </a:srgbClr>
              </a:solidFill>
              <a:latin typeface="Segoe UI Light" charset="0"/>
              <a:ea typeface="Segoe UI Light" charset="0"/>
              <a:cs typeface="Segoe UI Light" charset="0"/>
            </a:endParaRPr>
          </a:p>
          <a:p>
            <a:pPr lvl="0">
              <a:defRPr/>
            </a:pPr>
            <a:endParaRPr lang="en-US" sz="1400" dirty="0">
              <a:solidFill>
                <a:srgbClr val="E6E6E6">
                  <a:lumMod val="25000"/>
                </a:srgbClr>
              </a:solidFill>
              <a:latin typeface="Segoe UI Light" charset="0"/>
              <a:ea typeface="Segoe UI Light" charset="0"/>
              <a:cs typeface="Segoe UI Light" charset="0"/>
            </a:endParaRPr>
          </a:p>
          <a:p>
            <a:pPr lvl="0">
              <a:defRPr/>
            </a:pPr>
            <a:r>
              <a:rPr lang="en-US" sz="1400" dirty="0">
                <a:solidFill>
                  <a:srgbClr val="000000"/>
                </a:solidFill>
                <a:latin typeface="Segoe UI Light" charset="0"/>
                <a:ea typeface="Segoe UI Light" charset="0"/>
                <a:cs typeface="Segoe UI Light" charset="0"/>
              </a:rPr>
              <a:t>Visit your local Microsoft Store for software and hardware guidance</a:t>
            </a:r>
          </a:p>
          <a:p>
            <a:pPr>
              <a:defRPr/>
            </a:pPr>
            <a:r>
              <a:rPr lang="en-US" sz="1400" dirty="0">
                <a:solidFill>
                  <a:srgbClr val="E6E6E6">
                    <a:lumMod val="25000"/>
                  </a:srgbClr>
                </a:solidFill>
                <a:latin typeface="Segoe UI Light" charset="0"/>
                <a:ea typeface="Segoe UI Light" charset="0"/>
                <a:cs typeface="Segoe UI Light" charset="0"/>
                <a:hlinkClick r:id="rId5"/>
              </a:rPr>
              <a:t>https://www.microsoft.com/en-us/store/locations/find-a-store</a:t>
            </a:r>
            <a:r>
              <a:rPr lang="en-US" sz="1400" dirty="0">
                <a:solidFill>
                  <a:srgbClr val="E6E6E6">
                    <a:lumMod val="25000"/>
                  </a:srgbClr>
                </a:solidFill>
                <a:latin typeface="Segoe UI Light" charset="0"/>
                <a:ea typeface="Segoe UI Light" charset="0"/>
                <a:cs typeface="Segoe UI Light" charset="0"/>
              </a:rPr>
              <a:t> </a:t>
            </a:r>
          </a:p>
          <a:p>
            <a:pPr lvl="0">
              <a:defRPr/>
            </a:pPr>
            <a:r>
              <a:rPr lang="en-US" sz="1400" dirty="0">
                <a:solidFill>
                  <a:srgbClr val="E6E6E6">
                    <a:lumMod val="25000"/>
                  </a:srgbClr>
                </a:solidFill>
                <a:latin typeface="Segoe UI Light" charset="0"/>
                <a:ea typeface="Segoe UI Light" charset="0"/>
                <a:cs typeface="Segoe UI Light" charset="0"/>
              </a:rPr>
              <a:t> </a:t>
            </a:r>
          </a:p>
        </p:txBody>
      </p:sp>
      <p:sp>
        <p:nvSpPr>
          <p:cNvPr id="4" name="TextBox 3">
            <a:extLst>
              <a:ext uri="{FF2B5EF4-FFF2-40B4-BE49-F238E27FC236}">
                <a16:creationId xmlns:a16="http://schemas.microsoft.com/office/drawing/2014/main" id="{CF0494B3-45EB-4F14-AAB2-6F3D9E165C36}"/>
              </a:ext>
            </a:extLst>
          </p:cNvPr>
          <p:cNvSpPr txBox="1"/>
          <p:nvPr/>
        </p:nvSpPr>
        <p:spPr>
          <a:xfrm>
            <a:off x="4377634" y="1306329"/>
            <a:ext cx="3457226" cy="4431983"/>
          </a:xfrm>
          <a:prstGeom prst="rect">
            <a:avLst/>
          </a:prstGeom>
          <a:noFill/>
        </p:spPr>
        <p:txBody>
          <a:bodyPr wrap="square" lIns="0" rIns="0" rtlCol="0">
            <a:spAutoFit/>
          </a:bodyPr>
          <a:lstStyle/>
          <a:p>
            <a:pPr>
              <a:defRPr/>
            </a:pPr>
            <a:r>
              <a:rPr lang="en-US" sz="1600" dirty="0">
                <a:solidFill>
                  <a:schemeClr val="accent1"/>
                </a:solidFill>
                <a:latin typeface="Segoe UI Semibold" panose="020B0502040204020203" pitchFamily="34" charset="0"/>
                <a:cs typeface="Segoe UI Semibold" panose="020B0502040204020203" pitchFamily="34" charset="0"/>
              </a:rPr>
              <a:t>Administration</a:t>
            </a:r>
          </a:p>
          <a:p>
            <a:pPr lvl="0">
              <a:defRPr/>
            </a:pPr>
            <a:endParaRPr lang="en-US" sz="1400" dirty="0">
              <a:solidFill>
                <a:srgbClr val="E7E6E6">
                  <a:lumMod val="25000"/>
                </a:srgbClr>
              </a:solidFill>
              <a:latin typeface="Segoe UI Semibold" panose="020B0502040204020203" pitchFamily="34" charset="0"/>
              <a:cs typeface="Segoe UI Semibold" panose="020B0502040204020203" pitchFamily="34" charset="0"/>
            </a:endParaRPr>
          </a:p>
          <a:p>
            <a:pPr lvl="0">
              <a:defRPr/>
            </a:pPr>
            <a:endParaRPr lang="en-US" sz="1400" dirty="0">
              <a:solidFill>
                <a:srgbClr val="E7E6E6">
                  <a:lumMod val="25000"/>
                </a:srgbClr>
              </a:solidFill>
              <a:latin typeface="Segoe UI Semibold" panose="020B0502040204020203" pitchFamily="34" charset="0"/>
              <a:cs typeface="Segoe UI Semibold" panose="020B0502040204020203" pitchFamily="34" charset="0"/>
            </a:endParaRPr>
          </a:p>
          <a:p>
            <a:pPr lvl="0">
              <a:defRPr/>
            </a:pPr>
            <a:r>
              <a:rPr lang="en-US" sz="1400" dirty="0">
                <a:solidFill>
                  <a:srgbClr val="000000"/>
                </a:solidFill>
                <a:latin typeface="Segoe UI Light" charset="0"/>
                <a:cs typeface="Segoe UI Light" charset="0"/>
              </a:rPr>
              <a:t>Give us phone call! 780.463.1918 ext 101.</a:t>
            </a:r>
          </a:p>
          <a:p>
            <a:pPr lvl="0">
              <a:defRPr/>
            </a:pPr>
            <a:endParaRPr lang="en-US" sz="1400" dirty="0">
              <a:solidFill>
                <a:srgbClr val="000000"/>
              </a:solidFill>
              <a:latin typeface="Segoe UI Light" charset="0"/>
              <a:cs typeface="Segoe UI Light" charset="0"/>
            </a:endParaRPr>
          </a:p>
          <a:p>
            <a:pPr lvl="0">
              <a:defRPr/>
            </a:pPr>
            <a:r>
              <a:rPr lang="en-US" sz="1400" dirty="0">
                <a:solidFill>
                  <a:srgbClr val="000000"/>
                </a:solidFill>
                <a:latin typeface="Segoe UI Light" charset="0"/>
                <a:cs typeface="Segoe UI Light" charset="0"/>
              </a:rPr>
              <a:t>Email us for a demo account: </a:t>
            </a:r>
            <a:r>
              <a:rPr lang="en-US" sz="1400" dirty="0">
                <a:solidFill>
                  <a:srgbClr val="000000"/>
                </a:solidFill>
                <a:latin typeface="Segoe UI Light" charset="0"/>
                <a:cs typeface="Segoe UI Light" charset="0"/>
                <a:hlinkClick r:id="rId6"/>
              </a:rPr>
              <a:t>info@michetti.com</a:t>
            </a:r>
            <a:endParaRPr lang="en-US" sz="1400" dirty="0">
              <a:solidFill>
                <a:schemeClr val="accent1"/>
              </a:solidFill>
              <a:latin typeface="Segoe UI Light" charset="0"/>
              <a:cs typeface="Segoe UI Light" charset="0"/>
            </a:endParaRPr>
          </a:p>
          <a:p>
            <a:pPr lvl="0">
              <a:defRPr/>
            </a:pPr>
            <a:endParaRPr lang="en-US" sz="1400" dirty="0">
              <a:solidFill>
                <a:srgbClr val="E6E6E6">
                  <a:lumMod val="25000"/>
                </a:srgbClr>
              </a:solidFill>
              <a:latin typeface="Segoe UI Light" charset="0"/>
              <a:cs typeface="Segoe UI Light" charset="0"/>
            </a:endParaRPr>
          </a:p>
          <a:p>
            <a:pPr>
              <a:defRPr/>
            </a:pPr>
            <a:r>
              <a:rPr lang="en-US" sz="1400" dirty="0">
                <a:solidFill>
                  <a:srgbClr val="000000"/>
                </a:solidFill>
                <a:latin typeface="Segoe UI Light" charset="0"/>
                <a:cs typeface="Segoe UI Light" charset="0"/>
              </a:rPr>
              <a:t>Check out the SchoolCloud website for more information including testimonials, and references. </a:t>
            </a:r>
            <a:r>
              <a:rPr lang="en-US" sz="1400" dirty="0">
                <a:solidFill>
                  <a:srgbClr val="000000"/>
                </a:solidFill>
                <a:latin typeface="Segoe UI Light" charset="0"/>
                <a:cs typeface="Segoe UI Light" charset="0"/>
                <a:hlinkClick r:id="rId7"/>
              </a:rPr>
              <a:t>www.schoolcloud.ca</a:t>
            </a:r>
            <a:r>
              <a:rPr lang="en-US" sz="1400" dirty="0">
                <a:solidFill>
                  <a:srgbClr val="000000"/>
                </a:solidFill>
                <a:latin typeface="Segoe UI Light" charset="0"/>
                <a:cs typeface="Segoe UI Light" charset="0"/>
              </a:rPr>
              <a:t> </a:t>
            </a:r>
          </a:p>
          <a:p>
            <a:pPr>
              <a:defRPr/>
            </a:pPr>
            <a:endParaRPr lang="en-US" sz="1400" dirty="0">
              <a:solidFill>
                <a:schemeClr val="accent1"/>
              </a:solidFill>
              <a:latin typeface="Segoe UI Light" charset="0"/>
              <a:cs typeface="Segoe UI Light" charset="0"/>
            </a:endParaRPr>
          </a:p>
          <a:p>
            <a:pPr lvl="0">
              <a:defRPr/>
            </a:pPr>
            <a:r>
              <a:rPr lang="en-US" sz="1400" dirty="0">
                <a:solidFill>
                  <a:srgbClr val="000000"/>
                </a:solidFill>
                <a:latin typeface="Segoe UI Light" charset="0"/>
                <a:ea typeface="Segoe UI Light" charset="0"/>
                <a:cs typeface="Segoe UI Light" charset="0"/>
              </a:rPr>
              <a:t>Check out Intune for education:</a:t>
            </a:r>
          </a:p>
          <a:p>
            <a:pPr lvl="0">
              <a:defRPr/>
            </a:pPr>
            <a:r>
              <a:rPr lang="en-US" sz="1400" dirty="0">
                <a:solidFill>
                  <a:srgbClr val="E6E6E6">
                    <a:lumMod val="25000"/>
                  </a:srgbClr>
                </a:solidFill>
                <a:latin typeface="Segoe UI Light" charset="0"/>
                <a:ea typeface="Segoe UI Light" charset="0"/>
                <a:cs typeface="Segoe UI Light" charset="0"/>
                <a:hlinkClick r:id="rId8"/>
              </a:rPr>
              <a:t>https://www.microsoft.com/en-us/education/intune/default.aspx</a:t>
            </a:r>
            <a:r>
              <a:rPr lang="en-US" sz="1400" dirty="0">
                <a:solidFill>
                  <a:srgbClr val="E6E6E6">
                    <a:lumMod val="25000"/>
                  </a:srgbClr>
                </a:solidFill>
                <a:latin typeface="Segoe UI Light" charset="0"/>
                <a:ea typeface="Segoe UI Light" charset="0"/>
                <a:cs typeface="Segoe UI Light" charset="0"/>
              </a:rPr>
              <a:t> </a:t>
            </a:r>
          </a:p>
          <a:p>
            <a:pPr lvl="0">
              <a:defRPr/>
            </a:pPr>
            <a:endParaRPr lang="en-US" sz="1400" dirty="0">
              <a:solidFill>
                <a:srgbClr val="E6E6E6">
                  <a:lumMod val="25000"/>
                </a:srgbClr>
              </a:solidFill>
              <a:latin typeface="Segoe UI Light" charset="0"/>
              <a:cs typeface="Segoe UI Light" charset="0"/>
            </a:endParaRPr>
          </a:p>
          <a:p>
            <a:pPr lvl="0">
              <a:defRPr/>
            </a:pPr>
            <a:r>
              <a:rPr lang="en-US" sz="1400" dirty="0">
                <a:solidFill>
                  <a:srgbClr val="000000"/>
                </a:solidFill>
                <a:latin typeface="Segoe UI Light" charset="0"/>
                <a:ea typeface="Segoe UI Light" charset="0"/>
                <a:cs typeface="Segoe UI Light" charset="0"/>
              </a:rPr>
              <a:t>Learn more about our parent company, </a:t>
            </a:r>
            <a:r>
              <a:rPr lang="en-US" sz="1400" b="1" dirty="0">
                <a:solidFill>
                  <a:schemeClr val="accent1"/>
                </a:solidFill>
                <a:latin typeface="Segoe UI Light" charset="0"/>
                <a:ea typeface="Segoe UI Light" charset="0"/>
                <a:cs typeface="Segoe UI Light" charset="0"/>
              </a:rPr>
              <a:t>Michetti Information Solutions, Inc. </a:t>
            </a:r>
            <a:r>
              <a:rPr lang="en-US" sz="1400" dirty="0">
                <a:solidFill>
                  <a:srgbClr val="000000"/>
                </a:solidFill>
                <a:latin typeface="Segoe UI Light" charset="0"/>
                <a:ea typeface="Segoe UI Light" charset="0"/>
                <a:cs typeface="Segoe UI Light" charset="0"/>
                <a:hlinkClick r:id="rId9"/>
              </a:rPr>
              <a:t>www.michetti.com</a:t>
            </a:r>
            <a:r>
              <a:rPr lang="en-US" sz="1400" dirty="0">
                <a:solidFill>
                  <a:srgbClr val="000000"/>
                </a:solidFill>
                <a:latin typeface="Segoe UI Light" charset="0"/>
                <a:ea typeface="Segoe UI Light" charset="0"/>
                <a:cs typeface="Segoe UI Light" charset="0"/>
              </a:rPr>
              <a:t> </a:t>
            </a:r>
            <a:endParaRPr lang="en-US" sz="1400" dirty="0">
              <a:solidFill>
                <a:srgbClr val="E6E6E6">
                  <a:lumMod val="25000"/>
                </a:srgbClr>
              </a:solidFill>
              <a:latin typeface="Segoe UI Light" charset="0"/>
              <a:ea typeface="Segoe UI Light" charset="0"/>
              <a:cs typeface="Segoe UI Light" charset="0"/>
            </a:endParaRPr>
          </a:p>
          <a:p>
            <a:pPr lvl="0">
              <a:defRPr/>
            </a:pPr>
            <a:endParaRPr lang="en-US" sz="1400" dirty="0">
              <a:solidFill>
                <a:srgbClr val="E6E6E6">
                  <a:lumMod val="25000"/>
                </a:srgbClr>
              </a:solidFill>
              <a:latin typeface="Segoe UI Light" charset="0"/>
              <a:cs typeface="Segoe UI Light" charset="0"/>
            </a:endParaRPr>
          </a:p>
        </p:txBody>
      </p:sp>
      <p:sp>
        <p:nvSpPr>
          <p:cNvPr id="5" name="TextBox 4">
            <a:extLst>
              <a:ext uri="{FF2B5EF4-FFF2-40B4-BE49-F238E27FC236}">
                <a16:creationId xmlns:a16="http://schemas.microsoft.com/office/drawing/2014/main" id="{F25DCA48-0D2C-4406-97B0-4008A0C0B77D}"/>
              </a:ext>
            </a:extLst>
          </p:cNvPr>
          <p:cNvSpPr txBox="1"/>
          <p:nvPr/>
        </p:nvSpPr>
        <p:spPr>
          <a:xfrm>
            <a:off x="8280400" y="1306329"/>
            <a:ext cx="3436730" cy="769441"/>
          </a:xfrm>
          <a:prstGeom prst="rect">
            <a:avLst/>
          </a:prstGeom>
          <a:noFill/>
        </p:spPr>
        <p:txBody>
          <a:bodyPr wrap="square" lIns="0" rIns="0" rtlCol="0">
            <a:spAutoFit/>
          </a:bodyPr>
          <a:lstStyle/>
          <a:p>
            <a:pPr marR="0" lvl="0" fontAlgn="auto">
              <a:lnSpc>
                <a:spcPct val="100000"/>
              </a:lnSpc>
              <a:spcBef>
                <a:spcPts val="0"/>
              </a:spcBef>
              <a:spcAft>
                <a:spcPts val="0"/>
              </a:spcAft>
              <a:buClrTx/>
              <a:buSzTx/>
              <a:tabLst/>
              <a:defRPr/>
            </a:pPr>
            <a:endParaRPr lang="en-US" sz="1600" dirty="0">
              <a:solidFill>
                <a:schemeClr val="accent1"/>
              </a:solidFill>
              <a:latin typeface="Segoe UI Semibold" panose="020B0502040204020203" pitchFamily="34" charset="0"/>
              <a:cs typeface="Segoe UI Semibold" panose="020B0502040204020203"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sz="1400" dirty="0">
              <a:solidFill>
                <a:srgbClr val="E7E6E6">
                  <a:lumMod val="25000"/>
                </a:srgbClr>
              </a:solidFill>
              <a:latin typeface="Segoe UI Semibold" panose="020B0502040204020203" pitchFamily="34" charset="0"/>
              <a:cs typeface="Segoe UI Semibold" panose="020B0502040204020203"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1400" u="none" strike="noStrike" kern="1200" cap="none" spc="0" normalizeH="0" baseline="0" noProof="0" dirty="0">
              <a:ln>
                <a:noFill/>
              </a:ln>
              <a:solidFill>
                <a:srgbClr val="E7E6E6">
                  <a:lumMod val="25000"/>
                </a:srgbClr>
              </a:solidFill>
              <a:effectLst/>
              <a:uLnTx/>
              <a:uFillTx/>
              <a:latin typeface="Segoe UI Light" panose="020B0502040204020203" pitchFamily="34" charset="0"/>
              <a:cs typeface="Segoe UI Light" panose="020B0502040204020203" pitchFamily="34" charset="0"/>
            </a:endParaRPr>
          </a:p>
        </p:txBody>
      </p:sp>
      <p:cxnSp>
        <p:nvCxnSpPr>
          <p:cNvPr id="7" name="Straight Connector 6">
            <a:extLst>
              <a:ext uri="{FF2B5EF4-FFF2-40B4-BE49-F238E27FC236}">
                <a16:creationId xmlns:a16="http://schemas.microsoft.com/office/drawing/2014/main" id="{9EA23A36-D2B1-CF42-83B0-06F5D00C8300}"/>
              </a:ext>
            </a:extLst>
          </p:cNvPr>
          <p:cNvCxnSpPr>
            <a:cxnSpLocks/>
          </p:cNvCxnSpPr>
          <p:nvPr/>
        </p:nvCxnSpPr>
        <p:spPr>
          <a:xfrm>
            <a:off x="457200" y="1778042"/>
            <a:ext cx="3454400" cy="0"/>
          </a:xfrm>
          <a:prstGeom prst="line">
            <a:avLst/>
          </a:prstGeom>
          <a:ln w="127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949B751-FB8C-5E44-ACCF-B29C2BD99A2C}"/>
              </a:ext>
            </a:extLst>
          </p:cNvPr>
          <p:cNvCxnSpPr>
            <a:cxnSpLocks/>
          </p:cNvCxnSpPr>
          <p:nvPr/>
        </p:nvCxnSpPr>
        <p:spPr>
          <a:xfrm>
            <a:off x="4359966" y="1778042"/>
            <a:ext cx="3454400" cy="0"/>
          </a:xfrm>
          <a:prstGeom prst="line">
            <a:avLst/>
          </a:prstGeom>
          <a:ln w="127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10" descr="Shape, arrow&#10;&#10;Description automatically generated">
            <a:extLst>
              <a:ext uri="{FF2B5EF4-FFF2-40B4-BE49-F238E27FC236}">
                <a16:creationId xmlns:a16="http://schemas.microsoft.com/office/drawing/2014/main" id="{619CBA74-F0D6-4D76-9163-3D93564DE0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0979" y="1778042"/>
            <a:ext cx="3436730" cy="1982880"/>
          </a:xfrm>
          <a:prstGeom prst="rect">
            <a:avLst/>
          </a:prstGeom>
        </p:spPr>
      </p:pic>
      <p:sp>
        <p:nvSpPr>
          <p:cNvPr id="6" name="Rectangle 1">
            <a:extLst>
              <a:ext uri="{FF2B5EF4-FFF2-40B4-BE49-F238E27FC236}">
                <a16:creationId xmlns:a16="http://schemas.microsoft.com/office/drawing/2014/main" id="{128ABE2B-DAE5-4AE5-B26B-7DCE35C28C83}"/>
              </a:ext>
            </a:extLst>
          </p:cNvPr>
          <p:cNvSpPr>
            <a:spLocks noChangeArrowheads="1"/>
          </p:cNvSpPr>
          <p:nvPr/>
        </p:nvSpPr>
        <p:spPr bwMode="auto">
          <a:xfrm>
            <a:off x="8425543" y="4806825"/>
            <a:ext cx="3291587"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000000"/>
                </a:solidFill>
                <a:latin typeface="Segoe UI Light" charset="0"/>
                <a:cs typeface="Segoe UI Light" charset="0"/>
              </a:rPr>
              <a:t>Follow SchoolCloud on Twitter</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000000"/>
                </a:solidFill>
                <a:latin typeface="Segoe UI Light" charset="0"/>
                <a:cs typeface="Segoe UI Light" charset="0"/>
              </a:rPr>
              <a:t>          </a:t>
            </a:r>
            <a:br>
              <a:rPr kumimoji="0" lang="en-US" altLang="en-US" sz="800" b="0" i="0" u="none" strike="noStrike" cap="none" normalizeH="0" baseline="0" dirty="0">
                <a:ln>
                  <a:noFill/>
                </a:ln>
                <a:solidFill>
                  <a:schemeClr val="tx1"/>
                </a:solidFill>
                <a:effectLst/>
              </a:rPr>
            </a:br>
            <a:r>
              <a:rPr lang="en-US" altLang="en-US" sz="1400" dirty="0">
                <a:solidFill>
                  <a:srgbClr val="000000"/>
                </a:solidFill>
                <a:latin typeface="Segoe UI Light" charset="0"/>
                <a:cs typeface="Segoe UI Light" charset="0"/>
              </a:rPr>
              <a:t>Like SchoolCloud on Facebook           </a:t>
            </a:r>
          </a:p>
        </p:txBody>
      </p:sp>
      <p:pic>
        <p:nvPicPr>
          <p:cNvPr id="1026" name="Picture 2" descr="Schoolclod twitter">
            <a:hlinkClick r:id="rId11"/>
            <a:extLst>
              <a:ext uri="{FF2B5EF4-FFF2-40B4-BE49-F238E27FC236}">
                <a16:creationId xmlns:a16="http://schemas.microsoft.com/office/drawing/2014/main" id="{FCED8BBA-9FB0-4FC8-A39F-37D8FF0371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90703" y="4703082"/>
            <a:ext cx="4762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choolclod facebook">
            <a:hlinkClick r:id="rId13"/>
            <a:extLst>
              <a:ext uri="{FF2B5EF4-FFF2-40B4-BE49-F238E27FC236}">
                <a16:creationId xmlns:a16="http://schemas.microsoft.com/office/drawing/2014/main" id="{8A4D871A-1EDB-4EA6-BAAC-60F83FD487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90703" y="5207226"/>
            <a:ext cx="4762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274A159-DB90-4E71-A286-D9F9FBF1EA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4625" y="5847025"/>
            <a:ext cx="1001396" cy="507388"/>
          </a:xfrm>
          <a:prstGeom prst="rect">
            <a:avLst/>
          </a:prstGeom>
        </p:spPr>
      </p:pic>
    </p:spTree>
    <p:extLst>
      <p:ext uri="{BB962C8B-B14F-4D97-AF65-F5344CB8AC3E}">
        <p14:creationId xmlns:p14="http://schemas.microsoft.com/office/powerpoint/2010/main" val="620358054"/>
      </p:ext>
    </p:extLst>
  </p:cSld>
  <p:clrMapOvr>
    <a:masterClrMapping/>
  </p:clrMapOvr>
  <p:transition>
    <p:fade/>
  </p:transition>
</p:sld>
</file>

<file path=ppt/theme/theme1.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MediaServiceKeyPoints xmlns="4e7c1e06-c265-4410-b953-b7a0c55b318c"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4F4D5DB22CFA40855D4BE0BC1E545B" ma:contentTypeVersion="17" ma:contentTypeDescription="Create a new document." ma:contentTypeScope="" ma:versionID="367f67ccabecc3b963885e82ce7214b2">
  <xsd:schema xmlns:xsd="http://www.w3.org/2001/XMLSchema" xmlns:xs="http://www.w3.org/2001/XMLSchema" xmlns:p="http://schemas.microsoft.com/office/2006/metadata/properties" xmlns:ns1="http://schemas.microsoft.com/sharepoint/v3" xmlns:ns3="57a74a29-ce75-4656-b788-2bd6d3f5bbd6" xmlns:ns4="4e7c1e06-c265-4410-b953-b7a0c55b318c" targetNamespace="http://schemas.microsoft.com/office/2006/metadata/properties" ma:root="true" ma:fieldsID="526e866078acffd64347fc8afad88a58" ns1:_="" ns3:_="" ns4:_="">
    <xsd:import namespace="http://schemas.microsoft.com/sharepoint/v3"/>
    <xsd:import namespace="57a74a29-ce75-4656-b788-2bd6d3f5bbd6"/>
    <xsd:import namespace="4e7c1e06-c265-4410-b953-b7a0c55b318c"/>
    <xsd:element name="properties">
      <xsd:complexType>
        <xsd:sequence>
          <xsd:element name="documentManagement">
            <xsd:complexType>
              <xsd:all>
                <xsd:element ref="ns3:SharedWithUsers" minOccurs="0"/>
                <xsd:element ref="ns3:SharingHintHash" minOccurs="0"/>
                <xsd:element ref="ns3:SharedWithDetails" minOccurs="0"/>
                <xsd:element ref="ns1:_ip_UnifiedCompliancePolicyProperties" minOccurs="0"/>
                <xsd:element ref="ns1:_ip_UnifiedCompliancePolicyUIAction"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Location" minOccurs="0"/>
                <xsd:element ref="ns4:MediaServiceAutoTags"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74a29-ce75-4656-b788-2bd6d3f5bbd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e7c1e06-c265-4410-b953-b7a0c55b318c"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4D6B44-6514-411E-9D4A-2D87D63BCE62}">
  <ds:schemaRefs>
    <ds:schemaRef ds:uri="57a74a29-ce75-4656-b788-2bd6d3f5bbd6"/>
    <ds:schemaRef ds:uri="http://purl.org/dc/elements/1.1/"/>
    <ds:schemaRef ds:uri="http://schemas.microsoft.com/sharepoint/v3"/>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schemas.microsoft.com/office/infopath/2007/PartnerControls"/>
    <ds:schemaRef ds:uri="4e7c1e06-c265-4410-b953-b7a0c55b318c"/>
    <ds:schemaRef ds:uri="http://www.w3.org/XML/1998/namespace"/>
    <ds:schemaRef ds:uri="http://purl.org/dc/terms/"/>
  </ds:schemaRefs>
</ds:datastoreItem>
</file>

<file path=customXml/itemProps2.xml><?xml version="1.0" encoding="utf-8"?>
<ds:datastoreItem xmlns:ds="http://schemas.openxmlformats.org/officeDocument/2006/customXml" ds:itemID="{E49C282F-C58E-41FE-9268-0E4700DEC740}">
  <ds:schemaRefs>
    <ds:schemaRef ds:uri="http://schemas.microsoft.com/sharepoint/v3/contenttype/forms"/>
  </ds:schemaRefs>
</ds:datastoreItem>
</file>

<file path=customXml/itemProps3.xml><?xml version="1.0" encoding="utf-8"?>
<ds:datastoreItem xmlns:ds="http://schemas.openxmlformats.org/officeDocument/2006/customXml" ds:itemID="{44EA0A81-92E6-4C5D-B14A-E953C963BF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7a74a29-ce75-4656-b788-2bd6d3f5bbd6"/>
    <ds:schemaRef ds:uri="4e7c1e06-c265-4410-b953-b7a0c55b31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34125</TotalTime>
  <Words>1589</Words>
  <Application>Microsoft Office PowerPoint</Application>
  <PresentationFormat>Widescreen</PresentationFormat>
  <Paragraphs>127</Paragraphs>
  <Slides>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Segoe UI</vt:lpstr>
      <vt:lpstr>Segoe UI Light</vt:lpstr>
      <vt:lpstr>Segoe UI Semibold</vt:lpstr>
      <vt:lpstr>Segoe UI Semilight</vt:lpstr>
      <vt:lpstr>Wingdings</vt:lpstr>
      <vt:lpstr>Microsoft 365 PPT Template - 2018</vt:lpstr>
      <vt:lpstr>SchoolCloud Student Information System</vt:lpstr>
      <vt:lpstr>The world of tomorrow will be unimaginably different from today  </vt:lpstr>
      <vt:lpstr>Tracking today’s students requires a different approach </vt:lpstr>
      <vt:lpstr>Easy to use system means a flat learning curve for administrators and teachers.</vt:lpstr>
      <vt:lpstr>SchoolCloud Basic Features    </vt:lpstr>
      <vt:lpstr>Future ready improvements are constantly being made to the application to conform to Alberta Education requirements.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Luikart</dc:creator>
  <cp:lastModifiedBy>Gregory Michetti</cp:lastModifiedBy>
  <cp:revision>267</cp:revision>
  <dcterms:created xsi:type="dcterms:W3CDTF">2019-08-23T18:09:54Z</dcterms:created>
  <dcterms:modified xsi:type="dcterms:W3CDTF">2022-03-10T19:28:26Z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frankchi@microsoft.com</vt:lpwstr>
  </property>
  <property fmtid="{D5CDD505-2E9C-101B-9397-08002B2CF9AE}" pid="5" name="MSIP_Label_f42aa342-8706-4288-bd11-ebb85995028c_SetDate">
    <vt:lpwstr>2019-09-26T20:36:04.3388907Z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ba7a1440-5136-4a83-9e63-8caf490c2d19</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0x0101007D4F4D5DB22CFA40855D4BE0BC1E545B</vt:lpwstr>
  </property>
</Properties>
</file>